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369" r:id="rId5"/>
    <p:sldId id="258" r:id="rId6"/>
    <p:sldId id="259" r:id="rId7"/>
    <p:sldId id="260" r:id="rId8"/>
    <p:sldId id="37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71" r:id="rId30"/>
    <p:sldId id="303" r:id="rId31"/>
    <p:sldId id="304" r:id="rId32"/>
    <p:sldId id="305" r:id="rId33"/>
    <p:sldId id="294" r:id="rId34"/>
    <p:sldId id="295" r:id="rId35"/>
    <p:sldId id="296" r:id="rId36"/>
    <p:sldId id="297" r:id="rId37"/>
    <p:sldId id="299" r:id="rId38"/>
    <p:sldId id="372" r:id="rId39"/>
    <p:sldId id="306" r:id="rId40"/>
    <p:sldId id="307" r:id="rId41"/>
    <p:sldId id="308" r:id="rId42"/>
    <p:sldId id="309" r:id="rId43"/>
    <p:sldId id="310" r:id="rId44"/>
    <p:sldId id="373" r:id="rId45"/>
    <p:sldId id="311" r:id="rId46"/>
    <p:sldId id="312" r:id="rId47"/>
    <p:sldId id="315" r:id="rId48"/>
    <p:sldId id="316" r:id="rId49"/>
    <p:sldId id="317" r:id="rId50"/>
    <p:sldId id="374" r:id="rId51"/>
    <p:sldId id="318" r:id="rId52"/>
    <p:sldId id="319" r:id="rId53"/>
    <p:sldId id="320" r:id="rId54"/>
    <p:sldId id="321" r:id="rId55"/>
    <p:sldId id="322" r:id="rId56"/>
    <p:sldId id="323" r:id="rId57"/>
    <p:sldId id="325" r:id="rId58"/>
    <p:sldId id="283" r:id="rId59"/>
    <p:sldId id="284" r:id="rId60"/>
    <p:sldId id="285" r:id="rId61"/>
    <p:sldId id="286" r:id="rId62"/>
    <p:sldId id="287" r:id="rId63"/>
    <p:sldId id="292" r:id="rId64"/>
    <p:sldId id="326" r:id="rId65"/>
    <p:sldId id="327" r:id="rId66"/>
    <p:sldId id="328" r:id="rId67"/>
    <p:sldId id="329" r:id="rId68"/>
    <p:sldId id="330" r:id="rId69"/>
    <p:sldId id="375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76" r:id="rId83"/>
    <p:sldId id="348" r:id="rId84"/>
    <p:sldId id="349" r:id="rId85"/>
    <p:sldId id="350" r:id="rId86"/>
    <p:sldId id="352" r:id="rId87"/>
    <p:sldId id="353" r:id="rId88"/>
    <p:sldId id="354" r:id="rId89"/>
    <p:sldId id="355" r:id="rId90"/>
    <p:sldId id="356" r:id="rId91"/>
    <p:sldId id="361" r:id="rId92"/>
    <p:sldId id="362" r:id="rId93"/>
    <p:sldId id="363" r:id="rId94"/>
    <p:sldId id="364" r:id="rId95"/>
    <p:sldId id="365" r:id="rId96"/>
    <p:sldId id="366" r:id="rId97"/>
    <p:sldId id="367" r:id="rId98"/>
  </p:sldIdLst>
  <p:sldSz cx="9118600" cy="6832600"/>
  <p:notesSz cx="9118600" cy="68326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017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50210" y="2568448"/>
            <a:ext cx="3218179" cy="544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67790" y="3826256"/>
            <a:ext cx="6383020" cy="170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5930" y="1571498"/>
            <a:ext cx="3966591" cy="45095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96079" y="1571498"/>
            <a:ext cx="3966591" cy="45095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3100" y="8255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9747" y="169672"/>
            <a:ext cx="8579104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2601" y="1230376"/>
            <a:ext cx="7613396" cy="3770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0324" y="6354318"/>
            <a:ext cx="2917952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5930" y="6354318"/>
            <a:ext cx="2097278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65392" y="6354318"/>
            <a:ext cx="2097278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hefe@Missouri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att.com/%7Eyan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Automatic_number_plate_recognition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ystyle.com/webapp/wcs/stores/servlet/ProductDisplay?catalogId=10551&amp;amp;storeId=10151&amp;amp;productId=8198552921665200469&amp;amp;langId=-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olution.com/products/lanehawk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l.cam.ac.uk/%7Ejgd1000/afghan.html" TargetMode="Externa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hyperlink" Target="http://www.sensiblevision.com/" TargetMode="External"/><Relationship Id="rId4" Type="http://schemas.openxmlformats.org/officeDocument/2006/relationships/image" Target="../media/image23.jpg"/><Relationship Id="rId9" Type="http://schemas.openxmlformats.org/officeDocument/2006/relationships/hyperlink" Target="http://www.xmicro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article/07/04/24/HNnokiasiliconvalley_1.html" TargetMode="External"/><Relationship Id="rId2" Type="http://schemas.openxmlformats.org/officeDocument/2006/relationships/hyperlink" Target="http://www.technologyreview.com/Infotech/183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rtualearth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earth.google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synth.net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phototour.cs.washington.ed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hyperlink" Target="http://whatisthematrix.warnerbros.com/vfx/rl_cmp/vfx_article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hyperlink" Target="http://www.sportvisi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://www.howstuffworks.com/first-down-line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://www.mobiley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jpg"/><Relationship Id="rId7" Type="http://schemas.openxmlformats.org/officeDocument/2006/relationships/hyperlink" Target="http://www.monzy.org/audience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ews.com/Game-turns-moviegoers-into-human-joysticks/2100-1026_3-6184662.html" TargetMode="External"/><Relationship Id="rId5" Type="http://schemas.openxmlformats.org/officeDocument/2006/relationships/hyperlink" Target="http://www.digimask.com/" TargetMode="External"/><Relationship Id="rId4" Type="http://schemas.openxmlformats.org/officeDocument/2006/relationships/hyperlink" Target="http://www.cs.cmu.edu/%7Ejohnny/projects/wii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.cmu.edu/pubs/pub_5719.html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srovers.jpl.nasa.gov/gallery/images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csail.mit.edu/vision/medical-vision/surgery/surgical_navigation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snews.com/stories/2007/05/20/sunday/main2829600.shtml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plot_camera_numpy.ipynb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Bilinear_interpolation" TargetMode="External"/><Relationship Id="rId4" Type="http://schemas.openxmlformats.org/officeDocument/2006/relationships/hyperlink" Target="http://www.cambridgeincolour.com/tutorials/image-interpolation.htm)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plot_camera_numpy.ipynb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localhost:8888/notebooks/plot_camera_numpy.ipynb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888/notebooks/plot_camera_numpy.ipynb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plot_camera_numpy.ipynb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045" y="1442973"/>
            <a:ext cx="3403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600" spc="-5" dirty="0">
                <a:solidFill>
                  <a:srgbClr val="0000FF"/>
                </a:solidFill>
              </a:rPr>
              <a:t>Introduction to</a:t>
            </a:r>
            <a:br>
              <a:rPr lang="en-US" altLang="zh-CN" sz="3600" spc="-5" dirty="0">
                <a:solidFill>
                  <a:srgbClr val="0000FF"/>
                </a:solidFill>
              </a:rPr>
            </a:br>
            <a:r>
              <a:rPr sz="3600" spc="-5" dirty="0">
                <a:solidFill>
                  <a:srgbClr val="0000FF"/>
                </a:solidFill>
              </a:rPr>
              <a:t>Computer</a:t>
            </a:r>
            <a:r>
              <a:rPr sz="3600" spc="-65" dirty="0">
                <a:solidFill>
                  <a:srgbClr val="0000FF"/>
                </a:solidFill>
              </a:rPr>
              <a:t> </a:t>
            </a:r>
            <a:r>
              <a:rPr sz="3600" spc="-10" dirty="0">
                <a:solidFill>
                  <a:srgbClr val="0000FF"/>
                </a:solidFill>
              </a:rPr>
              <a:t>Vision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898648" y="3699334"/>
            <a:ext cx="5168393" cy="16395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indent="-157480" algn="ctr">
              <a:lnSpc>
                <a:spcPct val="105200"/>
              </a:lnSpc>
              <a:spcBef>
                <a:spcPts val="95"/>
              </a:spcBef>
            </a:pPr>
            <a:r>
              <a:rPr lang="en-US" sz="2800" dirty="0">
                <a:latin typeface="Arial"/>
                <a:cs typeface="Arial"/>
              </a:rPr>
              <a:t>Fei He</a:t>
            </a:r>
          </a:p>
          <a:p>
            <a:pPr marL="169545" marR="5080" indent="-157480" algn="ctr">
              <a:lnSpc>
                <a:spcPct val="105200"/>
              </a:lnSpc>
              <a:spcBef>
                <a:spcPts val="95"/>
              </a:spcBef>
            </a:pPr>
            <a:r>
              <a:rPr lang="en-US" sz="2400" dirty="0">
                <a:latin typeface="Arial"/>
                <a:cs typeface="Arial"/>
              </a:rPr>
              <a:t>Visiting Scholar</a:t>
            </a:r>
          </a:p>
          <a:p>
            <a:pPr marL="169545" marR="5080" indent="-157480" algn="ctr">
              <a:lnSpc>
                <a:spcPct val="105200"/>
              </a:lnSpc>
              <a:spcBef>
                <a:spcPts val="95"/>
              </a:spcBef>
            </a:pPr>
            <a:r>
              <a:rPr lang="en-US" sz="2400" dirty="0">
                <a:latin typeface="Arial"/>
                <a:cs typeface="Arial"/>
              </a:rPr>
              <a:t>University of Missouri</a:t>
            </a:r>
          </a:p>
          <a:p>
            <a:pPr marL="169545" marR="5080" indent="-157480" algn="ctr">
              <a:lnSpc>
                <a:spcPct val="105200"/>
              </a:lnSpc>
              <a:spcBef>
                <a:spcPts val="95"/>
              </a:spcBef>
            </a:pPr>
            <a:r>
              <a:rPr lang="en-US" sz="2400" dirty="0">
                <a:latin typeface="Arial"/>
                <a:cs typeface="Arial"/>
              </a:rPr>
              <a:t>Northeast Normal University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6438" y="5951096"/>
            <a:ext cx="2432812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10" dirty="0">
                <a:latin typeface="Arial"/>
                <a:cs typeface="Arial"/>
                <a:hlinkClick r:id="rId2"/>
              </a:rPr>
              <a:t>hefe@Missouri.edu</a:t>
            </a:r>
            <a:r>
              <a:rPr lang="en-US" sz="2000" spc="-10" dirty="0"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40500" y="1054100"/>
            <a:ext cx="1816672" cy="2057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00" y="1054099"/>
            <a:ext cx="1728977" cy="213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8897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Optical character recognition</a:t>
            </a:r>
            <a:r>
              <a:rPr sz="3400" spc="-50" dirty="0"/>
              <a:t> </a:t>
            </a:r>
            <a:r>
              <a:rPr sz="3400" spc="-5" dirty="0"/>
              <a:t>(OCR)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596900" y="2677921"/>
            <a:ext cx="3657599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2604" y="5378703"/>
            <a:ext cx="322199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Digit recognition, AT&amp;T labs  </a:t>
            </a:r>
            <a:r>
              <a:rPr sz="16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http://w</a:t>
            </a:r>
            <a:r>
              <a:rPr sz="16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</a:t>
            </a:r>
            <a:r>
              <a:rPr sz="16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w.res</a:t>
            </a:r>
            <a:r>
              <a:rPr sz="16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</a:t>
            </a:r>
            <a:r>
              <a:rPr sz="16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arch.att.com/~yan</a:t>
            </a:r>
            <a:r>
              <a:rPr sz="16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n</a:t>
            </a:r>
            <a:r>
              <a:rPr sz="1600" dirty="0">
                <a:latin typeface="Arial"/>
                <a:cs typeface="Arial"/>
              </a:rPr>
              <a:t>/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601" y="912438"/>
            <a:ext cx="7379334" cy="91059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800" dirty="0">
                <a:latin typeface="Arial"/>
                <a:cs typeface="Arial"/>
              </a:rPr>
              <a:t>Technology to convert scanned docs to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If you </a:t>
            </a:r>
            <a:r>
              <a:rPr sz="2000" spc="-10" dirty="0">
                <a:latin typeface="Arial"/>
                <a:cs typeface="Arial"/>
              </a:rPr>
              <a:t>have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scanner, </a:t>
            </a:r>
            <a:r>
              <a:rPr sz="2000" spc="-5" dirty="0">
                <a:latin typeface="Arial"/>
                <a:cs typeface="Arial"/>
              </a:rPr>
              <a:t>it </a:t>
            </a:r>
            <a:r>
              <a:rPr sz="2000" spc="-10" dirty="0">
                <a:latin typeface="Arial"/>
                <a:cs typeface="Arial"/>
              </a:rPr>
              <a:t>probably came </a:t>
            </a:r>
            <a:r>
              <a:rPr sz="2000" spc="-5" dirty="0">
                <a:latin typeface="Arial"/>
                <a:cs typeface="Arial"/>
              </a:rPr>
              <a:t>with OCR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software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4100" y="2406650"/>
            <a:ext cx="3581399" cy="2762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78603" y="5378703"/>
            <a:ext cx="4354830" cy="45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License plate readers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http://en.wikipedia.org/wiki/Automatic_number_plate_recognition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292798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Face</a:t>
            </a:r>
            <a:r>
              <a:rPr sz="3400" spc="-75" dirty="0"/>
              <a:t> </a:t>
            </a:r>
            <a:r>
              <a:rPr sz="3400" spc="-5" dirty="0"/>
              <a:t>Detection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4887976"/>
            <a:ext cx="6817359" cy="42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6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Most new digital cameras now detect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faces</a:t>
            </a:r>
          </a:p>
        </p:txBody>
      </p:sp>
      <p:sp>
        <p:nvSpPr>
          <p:cNvPr id="4" name="object 4"/>
          <p:cNvSpPr/>
          <p:nvPr/>
        </p:nvSpPr>
        <p:spPr>
          <a:xfrm>
            <a:off x="2402065" y="1358900"/>
            <a:ext cx="4190654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Smile Detection (automatically clicks when you</a:t>
            </a:r>
            <a:r>
              <a:rPr spc="-65" dirty="0"/>
              <a:t> </a:t>
            </a:r>
            <a:r>
              <a:rPr dirty="0"/>
              <a:t>smile!)</a:t>
            </a:r>
          </a:p>
        </p:txBody>
      </p:sp>
      <p:sp>
        <p:nvSpPr>
          <p:cNvPr id="3" name="object 3"/>
          <p:cNvSpPr/>
          <p:nvPr/>
        </p:nvSpPr>
        <p:spPr>
          <a:xfrm>
            <a:off x="1435100" y="901700"/>
            <a:ext cx="6400799" cy="365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9202" y="4522978"/>
            <a:ext cx="6563995" cy="153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2695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Sony Cyber-shot® T70 Digital Still</a:t>
            </a:r>
            <a:r>
              <a:rPr sz="1800" u="sng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Camera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5258435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Some  unhappy  customers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9900" y="4908296"/>
            <a:ext cx="1830608" cy="1632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9700" y="4940300"/>
            <a:ext cx="1981200" cy="15697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88100" y="4864100"/>
            <a:ext cx="1908047" cy="1655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15200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Object Recognition (in</a:t>
            </a:r>
            <a:r>
              <a:rPr sz="3400" spc="-50" dirty="0"/>
              <a:t> </a:t>
            </a:r>
            <a:r>
              <a:rPr sz="3400" spc="-5" dirty="0"/>
              <a:t>supermarkets)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2698495" y="1206499"/>
            <a:ext cx="2775203" cy="3295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58797" y="4705096"/>
            <a:ext cx="6347460" cy="149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LaneHawk by EvolutionRobotics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“A smart camera is flush-mounted </a:t>
            </a:r>
            <a:r>
              <a:rPr sz="1600" spc="-5" dirty="0">
                <a:latin typeface="Arial"/>
                <a:cs typeface="Arial"/>
              </a:rPr>
              <a:t>in the checkout lane, continuously  </a:t>
            </a:r>
            <a:r>
              <a:rPr sz="1600" dirty="0">
                <a:latin typeface="Arial"/>
                <a:cs typeface="Arial"/>
              </a:rPr>
              <a:t>watching for items. When an item </a:t>
            </a:r>
            <a:r>
              <a:rPr sz="1600" spc="-5" dirty="0">
                <a:latin typeface="Arial"/>
                <a:cs typeface="Arial"/>
              </a:rPr>
              <a:t>is detected and recognized, the  cashier verifies the quantity of items </a:t>
            </a:r>
            <a:r>
              <a:rPr sz="1600" dirty="0">
                <a:latin typeface="Arial"/>
                <a:cs typeface="Arial"/>
              </a:rPr>
              <a:t>that were found under the basket,  </a:t>
            </a:r>
            <a:r>
              <a:rPr sz="1600" spc="-5" dirty="0">
                <a:latin typeface="Arial"/>
                <a:cs typeface="Arial"/>
              </a:rPr>
              <a:t>and continues to close the transaction. The item can remain under the  basket, and with LaneHawk, you are assured to get paid for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it…”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2024888"/>
            <a:ext cx="1011555" cy="1087120"/>
          </a:xfrm>
          <a:custGeom>
            <a:avLst/>
            <a:gdLst/>
            <a:ahLst/>
            <a:cxnLst/>
            <a:rect l="l" t="t" r="r" b="b"/>
            <a:pathLst>
              <a:path w="1011554" h="1087120">
                <a:moveTo>
                  <a:pt x="95624" y="941472"/>
                </a:moveTo>
                <a:lnTo>
                  <a:pt x="54101" y="902970"/>
                </a:lnTo>
                <a:lnTo>
                  <a:pt x="0" y="1086612"/>
                </a:lnTo>
                <a:lnTo>
                  <a:pt x="76200" y="1058198"/>
                </a:lnTo>
                <a:lnTo>
                  <a:pt x="76200" y="962406"/>
                </a:lnTo>
                <a:lnTo>
                  <a:pt x="95624" y="941472"/>
                </a:lnTo>
                <a:close/>
              </a:path>
              <a:path w="1011554" h="1087120">
                <a:moveTo>
                  <a:pt x="137534" y="980334"/>
                </a:moveTo>
                <a:lnTo>
                  <a:pt x="95624" y="941472"/>
                </a:lnTo>
                <a:lnTo>
                  <a:pt x="76200" y="962406"/>
                </a:lnTo>
                <a:lnTo>
                  <a:pt x="118110" y="1001268"/>
                </a:lnTo>
                <a:lnTo>
                  <a:pt x="137534" y="980334"/>
                </a:lnTo>
                <a:close/>
              </a:path>
              <a:path w="1011554" h="1087120">
                <a:moveTo>
                  <a:pt x="179832" y="1019556"/>
                </a:moveTo>
                <a:lnTo>
                  <a:pt x="137534" y="980334"/>
                </a:lnTo>
                <a:lnTo>
                  <a:pt x="118110" y="1001268"/>
                </a:lnTo>
                <a:lnTo>
                  <a:pt x="76200" y="962406"/>
                </a:lnTo>
                <a:lnTo>
                  <a:pt x="76200" y="1058198"/>
                </a:lnTo>
                <a:lnTo>
                  <a:pt x="179832" y="1019556"/>
                </a:lnTo>
                <a:close/>
              </a:path>
              <a:path w="1011554" h="1087120">
                <a:moveTo>
                  <a:pt x="1011174" y="38862"/>
                </a:moveTo>
                <a:lnTo>
                  <a:pt x="969263" y="0"/>
                </a:lnTo>
                <a:lnTo>
                  <a:pt x="95624" y="941472"/>
                </a:lnTo>
                <a:lnTo>
                  <a:pt x="137534" y="980334"/>
                </a:lnTo>
                <a:lnTo>
                  <a:pt x="1011174" y="3886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1100" y="3388105"/>
            <a:ext cx="2212975" cy="325120"/>
          </a:xfrm>
          <a:custGeom>
            <a:avLst/>
            <a:gdLst/>
            <a:ahLst/>
            <a:cxnLst/>
            <a:rect l="l" t="t" r="r" b="b"/>
            <a:pathLst>
              <a:path w="2212975" h="325120">
                <a:moveTo>
                  <a:pt x="167351" y="210480"/>
                </a:moveTo>
                <a:lnTo>
                  <a:pt x="161544" y="153924"/>
                </a:lnTo>
                <a:lnTo>
                  <a:pt x="0" y="256794"/>
                </a:lnTo>
                <a:lnTo>
                  <a:pt x="139446" y="309605"/>
                </a:lnTo>
                <a:lnTo>
                  <a:pt x="139446" y="213360"/>
                </a:lnTo>
                <a:lnTo>
                  <a:pt x="167351" y="210480"/>
                </a:lnTo>
                <a:close/>
              </a:path>
              <a:path w="2212975" h="325120">
                <a:moveTo>
                  <a:pt x="173212" y="267566"/>
                </a:moveTo>
                <a:lnTo>
                  <a:pt x="167351" y="210480"/>
                </a:lnTo>
                <a:lnTo>
                  <a:pt x="139446" y="213360"/>
                </a:lnTo>
                <a:lnTo>
                  <a:pt x="144779" y="270510"/>
                </a:lnTo>
                <a:lnTo>
                  <a:pt x="173212" y="267566"/>
                </a:lnTo>
                <a:close/>
              </a:path>
              <a:path w="2212975" h="325120">
                <a:moveTo>
                  <a:pt x="179070" y="324612"/>
                </a:moveTo>
                <a:lnTo>
                  <a:pt x="173212" y="267566"/>
                </a:lnTo>
                <a:lnTo>
                  <a:pt x="144779" y="270510"/>
                </a:lnTo>
                <a:lnTo>
                  <a:pt x="139446" y="213360"/>
                </a:lnTo>
                <a:lnTo>
                  <a:pt x="139446" y="309605"/>
                </a:lnTo>
                <a:lnTo>
                  <a:pt x="179070" y="324612"/>
                </a:lnTo>
                <a:close/>
              </a:path>
              <a:path w="2212975" h="325120">
                <a:moveTo>
                  <a:pt x="2212848" y="56388"/>
                </a:moveTo>
                <a:lnTo>
                  <a:pt x="2206752" y="0"/>
                </a:lnTo>
                <a:lnTo>
                  <a:pt x="167351" y="210480"/>
                </a:lnTo>
                <a:lnTo>
                  <a:pt x="173212" y="267566"/>
                </a:lnTo>
                <a:lnTo>
                  <a:pt x="2212848" y="563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83147" y="1687576"/>
            <a:ext cx="1111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Camera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0899" y="2414269"/>
            <a:ext cx="2286000" cy="1611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70090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Vision-Based</a:t>
            </a:r>
            <a:r>
              <a:rPr sz="3400" spc="-70" dirty="0"/>
              <a:t> </a:t>
            </a:r>
            <a:r>
              <a:rPr sz="3400" spc="-5" dirty="0"/>
              <a:t>Biometrics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2273300" y="1054100"/>
            <a:ext cx="3518153" cy="510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39002" y="1641094"/>
            <a:ext cx="2212340" cy="3453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5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Sharbat Gula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 age 12 in an  Afghan refugee  camp 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1984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1651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Traced in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2002  but is she the  same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person?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93991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Identity verification through Iris</a:t>
            </a:r>
            <a:r>
              <a:rPr sz="3400" spc="-40" dirty="0"/>
              <a:t> </a:t>
            </a:r>
            <a:r>
              <a:rPr sz="3400" spc="-5" dirty="0"/>
              <a:t>code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901700" y="4349750"/>
            <a:ext cx="3124199" cy="234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5100" y="4349750"/>
            <a:ext cx="3124199" cy="2343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4300" y="977900"/>
            <a:ext cx="3809999" cy="2848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90802" y="3901947"/>
            <a:ext cx="65138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“</a:t>
            </a:r>
            <a:r>
              <a:rPr sz="1600" i="1" spc="-5" dirty="0">
                <a:latin typeface="Arial"/>
                <a:cs typeface="Arial"/>
              </a:rPr>
              <a:t>How the Afghan Girl was Identified by Her Iris Patterns</a:t>
            </a:r>
            <a:r>
              <a:rPr sz="1600" spc="-5" dirty="0">
                <a:latin typeface="Arial"/>
                <a:cs typeface="Arial"/>
              </a:rPr>
              <a:t>” Read the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story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214325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1984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0002" y="214325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2002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229870"/>
            <a:ext cx="56521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Login with your fingerprint or</a:t>
            </a:r>
            <a:r>
              <a:rPr sz="3000" spc="-85" dirty="0"/>
              <a:t> </a:t>
            </a:r>
            <a:r>
              <a:rPr sz="3000" spc="-5" dirty="0"/>
              <a:t>face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247538" y="977900"/>
            <a:ext cx="1641335" cy="31637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071" y="2578099"/>
            <a:ext cx="683442" cy="1104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7500" y="1906777"/>
            <a:ext cx="2514600" cy="25001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84660" y="1082548"/>
            <a:ext cx="295973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Face identification systems now  beginning to appear more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widely 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http://www.sensiblevision.com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0600" y="2222245"/>
            <a:ext cx="1714499" cy="1714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68700" y="4940300"/>
            <a:ext cx="2209799" cy="12778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54699" y="4979923"/>
            <a:ext cx="2514600" cy="133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6401" y="5272023"/>
            <a:ext cx="27324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Could be a problem if  your face </a:t>
            </a:r>
            <a:r>
              <a:rPr sz="2000" spc="-10" dirty="0">
                <a:latin typeface="Arial"/>
                <a:cs typeface="Arial"/>
              </a:rPr>
              <a:t>changes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often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7025" y="4205985"/>
            <a:ext cx="18110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9"/>
              </a:rPr>
              <a:t>http://www.xmicro.com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17550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Object recognition (in mobile</a:t>
            </a:r>
            <a:r>
              <a:rPr sz="3400" spc="-45" dirty="0"/>
              <a:t> </a:t>
            </a:r>
            <a:r>
              <a:rPr sz="3400" spc="-5" dirty="0"/>
              <a:t>phones)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4417638"/>
            <a:ext cx="7442834" cy="12750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800" dirty="0">
                <a:latin typeface="Arial"/>
                <a:cs typeface="Arial"/>
              </a:rPr>
              <a:t>This is becoming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real:</a:t>
            </a:r>
            <a:endParaRPr sz="28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Char char="•"/>
              <a:tabLst>
                <a:tab pos="755015" algn="l"/>
                <a:tab pos="755650" algn="l"/>
              </a:tabLst>
            </a:pP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Lincoln Microsoft Research: </a:t>
            </a: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Mobile web search via</a:t>
            </a:r>
            <a:r>
              <a:rPr sz="2000" u="heavy" spc="1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pictures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Char char="•"/>
              <a:tabLst>
                <a:tab pos="755015" algn="l"/>
                <a:tab pos="755650" algn="l"/>
              </a:tabLst>
            </a:pP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Nokia’s Point &amp;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Find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5644" y="1358899"/>
            <a:ext cx="6544055" cy="2776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00" y="1054099"/>
            <a:ext cx="8686800" cy="4167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3035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3D modeling: Earth</a:t>
            </a:r>
            <a:r>
              <a:rPr sz="3400" spc="-55" dirty="0"/>
              <a:t> </a:t>
            </a:r>
            <a:r>
              <a:rPr sz="3400" spc="-5" dirty="0"/>
              <a:t>viewers</a:t>
            </a:r>
            <a:endParaRPr sz="3400"/>
          </a:p>
        </p:txBody>
      </p:sp>
      <p:sp>
        <p:nvSpPr>
          <p:cNvPr id="4" name="object 4"/>
          <p:cNvSpPr txBox="1"/>
          <p:nvPr/>
        </p:nvSpPr>
        <p:spPr>
          <a:xfrm>
            <a:off x="3099561" y="5425185"/>
            <a:ext cx="284353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6245" marR="5080" indent="-42418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"/>
                <a:cs typeface="Arial"/>
              </a:rPr>
              <a:t>Image </a:t>
            </a:r>
            <a:r>
              <a:rPr sz="1400" spc="-5" dirty="0">
                <a:latin typeface="Arial"/>
                <a:cs typeface="Arial"/>
              </a:rPr>
              <a:t>from </a:t>
            </a:r>
            <a:r>
              <a:rPr sz="1400" spc="-10" dirty="0">
                <a:latin typeface="Arial"/>
                <a:cs typeface="Arial"/>
              </a:rPr>
              <a:t>Microsoft’s </a:t>
            </a:r>
            <a:r>
              <a:rPr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Virtual Earth </a:t>
            </a:r>
            <a:r>
              <a:rPr sz="14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(see also: </a:t>
            </a:r>
            <a:r>
              <a:rPr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Google</a:t>
            </a:r>
            <a:r>
              <a:rPr sz="14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Earth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5301" y="252254"/>
            <a:ext cx="215900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60"/>
              </a:lnSpc>
            </a:pPr>
            <a:r>
              <a:rPr sz="3400" spc="-5" dirty="0">
                <a:latin typeface="Arial"/>
                <a:cs typeface="Arial"/>
              </a:rPr>
              <a:t>Photosynth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0972" y="215900"/>
            <a:ext cx="8296656" cy="417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62223" y="4687570"/>
            <a:ext cx="2553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http://photosynth.net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525" y="5362702"/>
            <a:ext cx="6870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7080" marR="5080" indent="-755015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Based on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Photo Tourism technology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 </a:t>
            </a:r>
            <a:r>
              <a:rPr sz="2000" spc="-5" dirty="0">
                <a:latin typeface="Arial"/>
                <a:cs typeface="Arial"/>
              </a:rPr>
              <a:t>developed here in CSE!  by Noah Snavely, Steve Seitz, and Rick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Szeliski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1625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What’s on our plate</a:t>
            </a:r>
            <a:r>
              <a:rPr sz="3400" spc="-50" dirty="0"/>
              <a:t> </a:t>
            </a:r>
            <a:r>
              <a:rPr sz="3400" spc="-5" dirty="0"/>
              <a:t>today?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066855"/>
            <a:ext cx="5508625" cy="604716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Goals of the</a:t>
            </a:r>
            <a:r>
              <a:rPr lang="en-US" altLang="zh-CN" sz="2800" spc="-15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course</a:t>
            </a:r>
            <a:endParaRPr lang="en-US" altLang="zh-CN" sz="2800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 is computer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vision?</a:t>
            </a:r>
            <a:endParaRPr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Application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Intro to Image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Image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interpolation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Domain</a:t>
            </a:r>
            <a:r>
              <a:rPr lang="en-US" altLang="zh-CN" sz="2800" spc="-1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89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Affine </a:t>
            </a:r>
            <a:r>
              <a:rPr lang="en-US" altLang="zh-CN" sz="2000" spc="-5" dirty="0">
                <a:latin typeface="Times New Roman"/>
                <a:cs typeface="Times New Roman"/>
              </a:rPr>
              <a:t>image</a:t>
            </a:r>
            <a:r>
              <a:rPr lang="en-US" altLang="zh-CN" sz="2000" spc="-1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transformations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Range (intensity)</a:t>
            </a:r>
            <a:r>
              <a:rPr lang="en-US" altLang="zh-CN" sz="2800" spc="-6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9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Noise reduction through spatial</a:t>
            </a:r>
            <a:r>
              <a:rPr lang="en-US" altLang="zh-CN" sz="2000" spc="3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6285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Filtering </a:t>
            </a:r>
            <a:r>
              <a:rPr lang="en-US" altLang="zh-CN" sz="2000" spc="-5" dirty="0">
                <a:latin typeface="Times New Roman"/>
                <a:cs typeface="Times New Roman"/>
              </a:rPr>
              <a:t>as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cross-correlation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Convolution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Nonlinear (median)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7529" y="4102100"/>
            <a:ext cx="1741169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92300" y="901700"/>
            <a:ext cx="5715000" cy="2619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81401" y="3597147"/>
            <a:ext cx="42119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The Burly Brawl scene </a:t>
            </a:r>
            <a:r>
              <a:rPr sz="1600" spc="-5" dirty="0">
                <a:latin typeface="Arial"/>
                <a:cs typeface="Arial"/>
              </a:rPr>
              <a:t>in </a:t>
            </a:r>
            <a:r>
              <a:rPr sz="1600" i="1" spc="-5" dirty="0">
                <a:latin typeface="Arial"/>
                <a:cs typeface="Arial"/>
              </a:rPr>
              <a:t>The Matrix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Reloaded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601" y="198628"/>
            <a:ext cx="593090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0715" algn="l"/>
              </a:tabLst>
            </a:pPr>
            <a:r>
              <a:rPr sz="3400" spc="-5" dirty="0">
                <a:latin typeface="Arial"/>
                <a:cs typeface="Arial"/>
              </a:rPr>
              <a:t>Special</a:t>
            </a:r>
            <a:r>
              <a:rPr sz="3400" spc="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effects:	shape</a:t>
            </a:r>
            <a:r>
              <a:rPr sz="3400" spc="-7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capture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7100" y="4102099"/>
            <a:ext cx="3200399" cy="22715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9477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Sports</a:t>
            </a:r>
            <a:r>
              <a:rPr sz="3400" spc="-40" dirty="0"/>
              <a:t> </a:t>
            </a:r>
            <a:r>
              <a:rPr sz="1600" spc="-5" dirty="0"/>
              <a:t>(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http://www.sportvision.com</a:t>
            </a:r>
            <a:r>
              <a:rPr sz="1600" spc="-5" dirty="0"/>
              <a:t>)</a:t>
            </a:r>
            <a:endParaRPr sz="1600"/>
          </a:p>
        </p:txBody>
      </p:sp>
      <p:sp>
        <p:nvSpPr>
          <p:cNvPr id="3" name="object 3"/>
          <p:cNvSpPr/>
          <p:nvPr/>
        </p:nvSpPr>
        <p:spPr>
          <a:xfrm>
            <a:off x="825500" y="901699"/>
            <a:ext cx="3276599" cy="2457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1558" y="3367023"/>
            <a:ext cx="3288029" cy="544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Virtual first down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line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(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explanation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 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spc="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www.howstuffworks.com)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4100" y="929131"/>
            <a:ext cx="3276599" cy="2541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148" y="4102100"/>
            <a:ext cx="3349751" cy="209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9309" y="4033520"/>
            <a:ext cx="3348989" cy="2171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95240" y="3504183"/>
            <a:ext cx="28886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Real-time strike zone box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44142" y="6186431"/>
            <a:ext cx="14097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Ball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tracking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9015" y="6186431"/>
            <a:ext cx="13246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Virtual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Ads!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21158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/>
              <a:t>Smart</a:t>
            </a:r>
            <a:r>
              <a:rPr sz="3400" spc="-75" dirty="0"/>
              <a:t> </a:t>
            </a:r>
            <a:r>
              <a:rPr sz="3400" dirty="0"/>
              <a:t>cars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4798638"/>
            <a:ext cx="7734300" cy="12750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Mobileye</a:t>
            </a:r>
            <a:endParaRPr sz="2800" dirty="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Vision </a:t>
            </a:r>
            <a:r>
              <a:rPr sz="2000" spc="-10" dirty="0">
                <a:latin typeface="Arial"/>
                <a:cs typeface="Arial"/>
              </a:rPr>
              <a:t>systems currently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spc="-10" dirty="0">
                <a:latin typeface="Arial"/>
                <a:cs typeface="Arial"/>
              </a:rPr>
              <a:t>high-end </a:t>
            </a:r>
            <a:r>
              <a:rPr sz="2000" spc="-5" dirty="0">
                <a:latin typeface="Arial"/>
                <a:cs typeface="Arial"/>
              </a:rPr>
              <a:t>BMW, GM, Volvo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models</a:t>
            </a:r>
            <a:endParaRPr sz="2000" dirty="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650" algn="l"/>
                <a:tab pos="756285" algn="l"/>
                <a:tab pos="1897380" algn="l"/>
              </a:tabLst>
            </a:pPr>
            <a:r>
              <a:rPr sz="2000" spc="-10" dirty="0">
                <a:latin typeface="Arial"/>
                <a:cs typeface="Arial"/>
              </a:rPr>
              <a:t>	</a:t>
            </a:r>
            <a:r>
              <a:rPr sz="2000" spc="-5" dirty="0">
                <a:latin typeface="Arial"/>
                <a:cs typeface="Arial"/>
              </a:rPr>
              <a:t>70% of car</a:t>
            </a:r>
            <a:r>
              <a:rPr sz="2000" spc="-10" dirty="0">
                <a:latin typeface="Arial"/>
                <a:cs typeface="Arial"/>
              </a:rPr>
              <a:t> manufacturers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2556" y="857503"/>
            <a:ext cx="7765092" cy="3949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38802" y="441705"/>
            <a:ext cx="3810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Slide content courtesy of Amnon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Shashua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8865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Vision-based interaction and</a:t>
            </a:r>
            <a:r>
              <a:rPr sz="3400" spc="-55" dirty="0"/>
              <a:t> </a:t>
            </a:r>
            <a:r>
              <a:rPr sz="3400" spc="-5" dirty="0"/>
              <a:t>games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834644" y="1054100"/>
            <a:ext cx="1895855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4100" y="1054099"/>
            <a:ext cx="3352800" cy="2230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0644" y="3673347"/>
            <a:ext cx="3175000" cy="100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Nintendo Wii has camera-based IR  </a:t>
            </a:r>
            <a:r>
              <a:rPr sz="1600" spc="-5" dirty="0">
                <a:latin typeface="Arial"/>
                <a:cs typeface="Arial"/>
                <a:hlinkClick r:id="rId4"/>
              </a:rPr>
              <a:t>tracking built in. See 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Lee’s work at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CMU </a:t>
            </a:r>
            <a:r>
              <a:rPr sz="1600" spc="-5" dirty="0">
                <a:latin typeface="Arial"/>
                <a:cs typeface="Arial"/>
                <a:hlinkClick r:id="rId4"/>
              </a:rPr>
              <a:t>on clever tricks on using it to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create a 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multi-touch</a:t>
            </a:r>
            <a:r>
              <a:rPr sz="16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display</a:t>
            </a:r>
            <a:r>
              <a:rPr sz="1600" spc="-5" dirty="0">
                <a:latin typeface="Arial"/>
                <a:cs typeface="Arial"/>
              </a:rPr>
              <a:t>!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6900" y="5308597"/>
            <a:ext cx="35985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Digimask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dirty="0">
                <a:latin typeface="Arial"/>
                <a:cs typeface="Arial"/>
              </a:rPr>
              <a:t>put your face on a 3D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avatar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3007" y="3368544"/>
            <a:ext cx="497395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“Game turns </a:t>
            </a:r>
            <a:r>
              <a:rPr sz="1600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moviegoers into Human Joysticks”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, </a:t>
            </a:r>
            <a:r>
              <a:rPr sz="1600" spc="-10" dirty="0">
                <a:latin typeface="Arial"/>
                <a:cs typeface="Arial"/>
              </a:rPr>
              <a:t>CNET  </a:t>
            </a:r>
            <a:r>
              <a:rPr sz="1600" spc="-5" dirty="0">
                <a:latin typeface="Arial"/>
                <a:cs typeface="Arial"/>
              </a:rPr>
              <a:t>Camera tracking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crowd, based on 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7"/>
              </a:rPr>
              <a:t>this</a:t>
            </a:r>
            <a:r>
              <a:rPr sz="16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7"/>
              </a:rPr>
              <a:t>work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54699" y="4025899"/>
            <a:ext cx="1924050" cy="2048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87235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Computer vision in</a:t>
            </a:r>
            <a:r>
              <a:rPr sz="3400" spc="-60" dirty="0"/>
              <a:t> </a:t>
            </a:r>
            <a:r>
              <a:rPr sz="3400" spc="-5" dirty="0"/>
              <a:t>space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292100" y="977899"/>
            <a:ext cx="8534399" cy="2333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2601" y="4112838"/>
            <a:ext cx="7533640" cy="200596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800" dirty="0">
                <a:latin typeface="Arial"/>
                <a:cs typeface="Arial"/>
              </a:rPr>
              <a:t>Vision systems (JPL) used for several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tasks</a:t>
            </a:r>
            <a:endParaRPr sz="2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Panorama stitching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70"/>
              </a:spcBef>
              <a:buChar char="•"/>
              <a:tabLst>
                <a:tab pos="755015" algn="l"/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3D terrain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modeling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Obstacle detection, position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tracking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8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For </a:t>
            </a:r>
            <a:r>
              <a:rPr sz="2000" spc="-10" dirty="0">
                <a:latin typeface="Arial"/>
                <a:cs typeface="Arial"/>
              </a:rPr>
              <a:t>more, </a:t>
            </a:r>
            <a:r>
              <a:rPr sz="2000" spc="-5" dirty="0">
                <a:latin typeface="Arial"/>
                <a:cs typeface="Arial"/>
              </a:rPr>
              <a:t>read </a:t>
            </a:r>
            <a:r>
              <a:rPr sz="2000" spc="-10" dirty="0">
                <a:latin typeface="Arial"/>
                <a:cs typeface="Arial"/>
              </a:rPr>
              <a:t>“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Computer </a:t>
            </a: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Vision on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Mars</a:t>
            </a:r>
            <a:r>
              <a:rPr sz="2000" spc="-10" dirty="0">
                <a:latin typeface="Arial"/>
                <a:cs typeface="Arial"/>
              </a:rPr>
              <a:t>” </a:t>
            </a:r>
            <a:r>
              <a:rPr sz="2000" spc="-5" dirty="0">
                <a:latin typeface="Arial"/>
                <a:cs typeface="Arial"/>
              </a:rPr>
              <a:t>by </a:t>
            </a:r>
            <a:r>
              <a:rPr sz="2000" spc="-10" dirty="0">
                <a:latin typeface="Arial"/>
                <a:cs typeface="Arial"/>
              </a:rPr>
              <a:t>Matthies </a:t>
            </a:r>
            <a:r>
              <a:rPr sz="2000" spc="-5" dirty="0">
                <a:latin typeface="Arial"/>
                <a:cs typeface="Arial"/>
              </a:rPr>
              <a:t>et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002" y="3397503"/>
            <a:ext cx="696404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NASA'S Mars Exploration Rover Spirit </a:t>
            </a:r>
            <a:r>
              <a:rPr sz="1600" dirty="0">
                <a:latin typeface="Arial"/>
                <a:cs typeface="Arial"/>
              </a:rPr>
              <a:t>captured this westward </a:t>
            </a:r>
            <a:r>
              <a:rPr sz="1600" spc="-5" dirty="0">
                <a:latin typeface="Arial"/>
                <a:cs typeface="Arial"/>
              </a:rPr>
              <a:t>view from atop 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low plateau where Spirit spent the closing months of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2007.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14261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Medical</a:t>
            </a:r>
            <a:r>
              <a:rPr sz="3400" spc="-85" dirty="0"/>
              <a:t> </a:t>
            </a:r>
            <a:r>
              <a:rPr sz="3400" spc="-5" dirty="0"/>
              <a:t>imaging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369824" y="1934972"/>
            <a:ext cx="4494275" cy="2852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7902" y="5208016"/>
            <a:ext cx="2976245" cy="60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Image guided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surgery</a:t>
            </a:r>
            <a:endParaRPr sz="2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Grimson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et al.,</a:t>
            </a:r>
            <a:r>
              <a:rPr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MIT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19952" y="5124196"/>
            <a:ext cx="1570355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4825" marR="5080" indent="-492759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imaging  </a:t>
            </a:r>
            <a:r>
              <a:rPr sz="2400" spc="-10" dirty="0">
                <a:latin typeface="Arial"/>
                <a:cs typeface="Arial"/>
              </a:rPr>
              <a:t>MRI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21300" y="1587499"/>
            <a:ext cx="3428999" cy="3428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229870"/>
            <a:ext cx="7463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Vision-Based Robotic Learning of</a:t>
            </a:r>
            <a:r>
              <a:rPr sz="3000" spc="-55" dirty="0"/>
              <a:t> </a:t>
            </a:r>
            <a:r>
              <a:rPr sz="3000" spc="-10" dirty="0"/>
              <a:t>Language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15900" y="2044700"/>
            <a:ext cx="4648780" cy="2614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16500" y="1987550"/>
            <a:ext cx="3581399" cy="2686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7001" y="5345176"/>
            <a:ext cx="6584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Research done by </a:t>
            </a:r>
            <a:r>
              <a:rPr sz="2400" dirty="0">
                <a:latin typeface="Arial"/>
                <a:cs typeface="Arial"/>
              </a:rPr>
              <a:t>UW CSE student </a:t>
            </a:r>
            <a:r>
              <a:rPr sz="2400" spc="-5" dirty="0">
                <a:latin typeface="Arial"/>
                <a:cs typeface="Arial"/>
              </a:rPr>
              <a:t>Aaron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1880" y="1473454"/>
            <a:ext cx="668400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Robot learns names </a:t>
            </a:r>
            <a:r>
              <a:rPr sz="2000" spc="-5" dirty="0">
                <a:latin typeface="Arial"/>
                <a:cs typeface="Arial"/>
              </a:rPr>
              <a:t>for new objects through gaze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following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1748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Vision-Guided Brain-Robot</a:t>
            </a:r>
            <a:r>
              <a:rPr sz="3400" spc="-55" dirty="0"/>
              <a:t> </a:t>
            </a:r>
            <a:r>
              <a:rPr sz="3400" spc="-5" dirty="0"/>
              <a:t>Interfaces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1739900" y="1149349"/>
            <a:ext cx="5562600" cy="417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73526" y="5613398"/>
            <a:ext cx="2294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CBS News</a:t>
            </a:r>
            <a:r>
              <a:rPr sz="2400" u="heavy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Article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35038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/>
              <a:t>Current state of the</a:t>
            </a:r>
            <a:r>
              <a:rPr sz="3400" spc="-85" dirty="0"/>
              <a:t> </a:t>
            </a:r>
            <a:r>
              <a:rPr sz="3400" dirty="0"/>
              <a:t>art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849604"/>
            <a:ext cx="7653655" cy="247952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5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just </a:t>
            </a:r>
            <a:r>
              <a:rPr sz="2400" spc="-5" dirty="0">
                <a:latin typeface="Arial"/>
                <a:cs typeface="Arial"/>
              </a:rPr>
              <a:t>saw examples </a:t>
            </a:r>
            <a:r>
              <a:rPr sz="2400" dirty="0">
                <a:latin typeface="Arial"/>
                <a:cs typeface="Arial"/>
              </a:rPr>
              <a:t>of current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systems.</a:t>
            </a: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Many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spc="-10" dirty="0">
                <a:latin typeface="Arial"/>
                <a:cs typeface="Arial"/>
              </a:rPr>
              <a:t>these </a:t>
            </a:r>
            <a:r>
              <a:rPr sz="2000" spc="-5" dirty="0">
                <a:latin typeface="Arial"/>
                <a:cs typeface="Arial"/>
              </a:rPr>
              <a:t>are less than 5 </a:t>
            </a:r>
            <a:r>
              <a:rPr sz="2000" spc="-10" dirty="0">
                <a:latin typeface="Arial"/>
                <a:cs typeface="Arial"/>
              </a:rPr>
              <a:t>years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old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This is a </a:t>
            </a:r>
            <a:r>
              <a:rPr sz="2400" dirty="0">
                <a:latin typeface="Arial"/>
                <a:cs typeface="Arial"/>
              </a:rPr>
              <a:t>very </a:t>
            </a:r>
            <a:r>
              <a:rPr sz="2400" spc="-5" dirty="0">
                <a:latin typeface="Arial"/>
                <a:cs typeface="Arial"/>
              </a:rPr>
              <a:t>active research area, and rapidly</a:t>
            </a:r>
            <a:r>
              <a:rPr sz="2400" spc="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changing</a:t>
            </a:r>
            <a:endParaRPr sz="2400" dirty="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6285" algn="l"/>
              </a:tabLst>
            </a:pPr>
            <a:r>
              <a:rPr sz="2000" spc="-10" dirty="0">
                <a:latin typeface="Arial"/>
                <a:cs typeface="Arial"/>
              </a:rPr>
              <a:t>Many </a:t>
            </a:r>
            <a:r>
              <a:rPr sz="2000" spc="-5" dirty="0">
                <a:latin typeface="Arial"/>
                <a:cs typeface="Arial"/>
              </a:rPr>
              <a:t>new </a:t>
            </a:r>
            <a:r>
              <a:rPr sz="2000" spc="-10" dirty="0">
                <a:latin typeface="Arial"/>
                <a:cs typeface="Arial"/>
              </a:rPr>
              <a:t>apps </a:t>
            </a:r>
            <a:r>
              <a:rPr sz="2000" spc="-5" dirty="0">
                <a:latin typeface="Arial"/>
                <a:cs typeface="Arial"/>
              </a:rPr>
              <a:t>in the next 5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years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50" dirty="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FD7E01F-49E0-4573-BF95-2C6C04459A3F}"/>
              </a:ext>
            </a:extLst>
          </p:cNvPr>
          <p:cNvSpPr txBox="1"/>
          <p:nvPr/>
        </p:nvSpPr>
        <p:spPr>
          <a:xfrm>
            <a:off x="2940939" y="3717837"/>
            <a:ext cx="2974340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2800" dirty="0">
                <a:latin typeface="Arial"/>
                <a:cs typeface="Arial"/>
              </a:rPr>
              <a:t>1</a:t>
            </a:r>
            <a:r>
              <a:rPr lang="en-US" altLang="zh-CN" sz="2800" baseline="30000" dirty="0">
                <a:latin typeface="Arial"/>
                <a:cs typeface="Arial"/>
              </a:rPr>
              <a:t>st</a:t>
            </a:r>
            <a:r>
              <a:rPr lang="en-US" altLang="zh-CN" sz="2800" dirty="0">
                <a:latin typeface="Arial"/>
                <a:cs typeface="Arial"/>
              </a:rPr>
              <a:t> Question: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What is an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image?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1625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What’s on our plate</a:t>
            </a:r>
            <a:r>
              <a:rPr sz="3400" spc="-50" dirty="0"/>
              <a:t> </a:t>
            </a:r>
            <a:r>
              <a:rPr sz="3400" spc="-5" dirty="0"/>
              <a:t>today?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066855"/>
            <a:ext cx="5508625" cy="604716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Goals of the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course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 is computer vision?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Application</a:t>
            </a:r>
            <a:r>
              <a:rPr sz="2800" spc="-5" dirty="0">
                <a:latin typeface="Times New Roman"/>
                <a:cs typeface="Times New Roman"/>
              </a:rPr>
              <a:t>s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Intro to </a:t>
            </a:r>
            <a:r>
              <a:rPr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Image</a:t>
            </a:r>
            <a:endParaRPr lang="en-US" altLang="zh-CN" sz="2800" spc="-5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Image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interpolation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Domain</a:t>
            </a:r>
            <a:r>
              <a:rPr lang="en-US" altLang="zh-CN" sz="2800" spc="-1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89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Affine </a:t>
            </a:r>
            <a:r>
              <a:rPr lang="en-US" altLang="zh-CN" sz="2000" spc="-5" dirty="0">
                <a:latin typeface="Times New Roman"/>
                <a:cs typeface="Times New Roman"/>
              </a:rPr>
              <a:t>image</a:t>
            </a:r>
            <a:r>
              <a:rPr lang="en-US" altLang="zh-CN" sz="2000" spc="-1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transformations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Range (intensity)</a:t>
            </a:r>
            <a:r>
              <a:rPr lang="en-US" altLang="zh-CN" sz="2800" spc="-6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9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Noise reduction through spatial</a:t>
            </a:r>
            <a:r>
              <a:rPr lang="en-US" altLang="zh-CN" sz="2000" spc="3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6285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Filtering </a:t>
            </a:r>
            <a:r>
              <a:rPr lang="en-US" altLang="zh-CN" sz="2000" spc="-5" dirty="0">
                <a:latin typeface="Times New Roman"/>
                <a:cs typeface="Times New Roman"/>
              </a:rPr>
              <a:t>as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cross-correlation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Convolution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Nonlinear (median)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632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77253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/>
              <a:t>Goals of the</a:t>
            </a:r>
            <a:r>
              <a:rPr sz="3400" spc="-85" dirty="0"/>
              <a:t> </a:t>
            </a:r>
            <a:r>
              <a:rPr sz="3400" dirty="0"/>
              <a:t>course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76605" y="1589197"/>
            <a:ext cx="7565390" cy="50366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Provide an introduction to computer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vision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lang="en-US" altLang="zh-CN" sz="2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lang="en-US" altLang="zh-CN" sz="2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Arial"/>
                <a:cs typeface="Arial"/>
              </a:rPr>
              <a:t>Set up the foundation for understanding deep learning (especially CNN)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lang="en-US" altLang="zh-CN" sz="2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lang="en-US" altLang="zh-CN" sz="2800" dirty="0">
              <a:latin typeface="Arial"/>
              <a:cs typeface="Arial"/>
            </a:endParaRPr>
          </a:p>
          <a:p>
            <a:pPr marL="354965" indent="-342265">
              <a:spcBef>
                <a:spcPts val="68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dirty="0">
                <a:latin typeface="Arial"/>
                <a:cs typeface="Arial"/>
              </a:rPr>
              <a:t>Set up the foundation for understanding advanced visual deep learning models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7271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80187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Image Formation:</a:t>
            </a:r>
            <a:r>
              <a:rPr spc="-65" dirty="0"/>
              <a:t> </a:t>
            </a:r>
            <a:r>
              <a:rPr spc="-5" dirty="0"/>
              <a:t>Basics</a:t>
            </a:r>
          </a:p>
        </p:txBody>
      </p:sp>
      <p:sp>
        <p:nvSpPr>
          <p:cNvPr id="3" name="object 3"/>
          <p:cNvSpPr/>
          <p:nvPr/>
        </p:nvSpPr>
        <p:spPr>
          <a:xfrm>
            <a:off x="368300" y="1206500"/>
            <a:ext cx="8153398" cy="4473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0871" y="6110985"/>
            <a:ext cx="2557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/>
                <a:cs typeface="Arial"/>
              </a:rPr>
              <a:t>(from </a:t>
            </a:r>
            <a:r>
              <a:rPr sz="1400" spc="-10" dirty="0">
                <a:latin typeface="Arial"/>
                <a:cs typeface="Arial"/>
              </a:rPr>
              <a:t>Gonzalez </a:t>
            </a:r>
            <a:r>
              <a:rPr sz="1400" spc="-5" dirty="0">
                <a:latin typeface="Arial"/>
                <a:cs typeface="Arial"/>
              </a:rPr>
              <a:t>&amp; </a:t>
            </a:r>
            <a:r>
              <a:rPr sz="1400" spc="-10" dirty="0">
                <a:latin typeface="Arial"/>
                <a:cs typeface="Arial"/>
              </a:rPr>
              <a:t>Woods,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2008)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6200" y="4470400"/>
            <a:ext cx="753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f(x,y)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7849" y="2373376"/>
            <a:ext cx="735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i(x,y)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9249" y="5268976"/>
            <a:ext cx="770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00FF"/>
                </a:solidFill>
                <a:latin typeface="Arial"/>
                <a:cs typeface="Arial"/>
              </a:rPr>
              <a:t>r(x,y)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887209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Sampling and Quantization</a:t>
            </a:r>
            <a:r>
              <a:rPr spc="-50" dirty="0"/>
              <a:t> </a:t>
            </a:r>
            <a:r>
              <a:rPr spc="-5" dirty="0"/>
              <a:t>Process</a:t>
            </a:r>
          </a:p>
        </p:txBody>
      </p:sp>
      <p:sp>
        <p:nvSpPr>
          <p:cNvPr id="3" name="object 3"/>
          <p:cNvSpPr/>
          <p:nvPr/>
        </p:nvSpPr>
        <p:spPr>
          <a:xfrm>
            <a:off x="1282700" y="901700"/>
            <a:ext cx="6096745" cy="5605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7528" y="2855467"/>
            <a:ext cx="614680" cy="198120"/>
          </a:xfrm>
          <a:custGeom>
            <a:avLst/>
            <a:gdLst/>
            <a:ahLst/>
            <a:cxnLst/>
            <a:rect l="l" t="t" r="r" b="b"/>
            <a:pathLst>
              <a:path w="614679" h="198119">
                <a:moveTo>
                  <a:pt x="508071" y="73939"/>
                </a:moveTo>
                <a:lnTo>
                  <a:pt x="498573" y="36717"/>
                </a:lnTo>
                <a:lnTo>
                  <a:pt x="0" y="161544"/>
                </a:lnTo>
                <a:lnTo>
                  <a:pt x="9144" y="198120"/>
                </a:lnTo>
                <a:lnTo>
                  <a:pt x="508071" y="73939"/>
                </a:lnTo>
                <a:close/>
              </a:path>
              <a:path w="614679" h="198119">
                <a:moveTo>
                  <a:pt x="614172" y="27432"/>
                </a:moveTo>
                <a:lnTo>
                  <a:pt x="489204" y="0"/>
                </a:lnTo>
                <a:lnTo>
                  <a:pt x="498573" y="36717"/>
                </a:lnTo>
                <a:lnTo>
                  <a:pt x="517398" y="32004"/>
                </a:lnTo>
                <a:lnTo>
                  <a:pt x="526542" y="69342"/>
                </a:lnTo>
                <a:lnTo>
                  <a:pt x="526542" y="102642"/>
                </a:lnTo>
                <a:lnTo>
                  <a:pt x="614172" y="27432"/>
                </a:lnTo>
                <a:close/>
              </a:path>
              <a:path w="614679" h="198119">
                <a:moveTo>
                  <a:pt x="526542" y="69342"/>
                </a:moveTo>
                <a:lnTo>
                  <a:pt x="517398" y="32004"/>
                </a:lnTo>
                <a:lnTo>
                  <a:pt x="498573" y="36717"/>
                </a:lnTo>
                <a:lnTo>
                  <a:pt x="508071" y="73939"/>
                </a:lnTo>
                <a:lnTo>
                  <a:pt x="526542" y="69342"/>
                </a:lnTo>
                <a:close/>
              </a:path>
              <a:path w="614679" h="198119">
                <a:moveTo>
                  <a:pt x="526542" y="102642"/>
                </a:moveTo>
                <a:lnTo>
                  <a:pt x="526542" y="69342"/>
                </a:lnTo>
                <a:lnTo>
                  <a:pt x="508071" y="73939"/>
                </a:lnTo>
                <a:lnTo>
                  <a:pt x="517398" y="110490"/>
                </a:lnTo>
                <a:lnTo>
                  <a:pt x="526542" y="10264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0784" y="3854450"/>
            <a:ext cx="1461770" cy="490220"/>
          </a:xfrm>
          <a:custGeom>
            <a:avLst/>
            <a:gdLst/>
            <a:ahLst/>
            <a:cxnLst/>
            <a:rect l="l" t="t" r="r" b="b"/>
            <a:pathLst>
              <a:path w="1461770" h="490220">
                <a:moveTo>
                  <a:pt x="1382563" y="391360"/>
                </a:moveTo>
                <a:lnTo>
                  <a:pt x="1363878" y="376683"/>
                </a:lnTo>
                <a:lnTo>
                  <a:pt x="1250379" y="286098"/>
                </a:lnTo>
                <a:lnTo>
                  <a:pt x="1209111" y="253833"/>
                </a:lnTo>
                <a:lnTo>
                  <a:pt x="1166509" y="221388"/>
                </a:lnTo>
                <a:lnTo>
                  <a:pt x="1122803" y="189278"/>
                </a:lnTo>
                <a:lnTo>
                  <a:pt x="1078225" y="158014"/>
                </a:lnTo>
                <a:lnTo>
                  <a:pt x="1033003" y="128112"/>
                </a:lnTo>
                <a:lnTo>
                  <a:pt x="987370" y="100082"/>
                </a:lnTo>
                <a:lnTo>
                  <a:pt x="941554" y="74440"/>
                </a:lnTo>
                <a:lnTo>
                  <a:pt x="895786" y="51698"/>
                </a:lnTo>
                <a:lnTo>
                  <a:pt x="850297" y="32370"/>
                </a:lnTo>
                <a:lnTo>
                  <a:pt x="805316" y="16969"/>
                </a:lnTo>
                <a:lnTo>
                  <a:pt x="761075" y="6007"/>
                </a:lnTo>
                <a:lnTo>
                  <a:pt x="717803" y="0"/>
                </a:lnTo>
                <a:lnTo>
                  <a:pt x="671789" y="1326"/>
                </a:lnTo>
                <a:lnTo>
                  <a:pt x="626127" y="7831"/>
                </a:lnTo>
                <a:lnTo>
                  <a:pt x="580889" y="19081"/>
                </a:lnTo>
                <a:lnTo>
                  <a:pt x="536142" y="34644"/>
                </a:lnTo>
                <a:lnTo>
                  <a:pt x="491956" y="54084"/>
                </a:lnTo>
                <a:lnTo>
                  <a:pt x="448400" y="76970"/>
                </a:lnTo>
                <a:lnTo>
                  <a:pt x="405543" y="102867"/>
                </a:lnTo>
                <a:lnTo>
                  <a:pt x="363454" y="131343"/>
                </a:lnTo>
                <a:lnTo>
                  <a:pt x="322202" y="161963"/>
                </a:lnTo>
                <a:lnTo>
                  <a:pt x="281856" y="194294"/>
                </a:lnTo>
                <a:lnTo>
                  <a:pt x="242485" y="227903"/>
                </a:lnTo>
                <a:lnTo>
                  <a:pt x="204159" y="262356"/>
                </a:lnTo>
                <a:lnTo>
                  <a:pt x="166946" y="297220"/>
                </a:lnTo>
                <a:lnTo>
                  <a:pt x="130916" y="332062"/>
                </a:lnTo>
                <a:lnTo>
                  <a:pt x="96137" y="366447"/>
                </a:lnTo>
                <a:lnTo>
                  <a:pt x="0" y="462534"/>
                </a:lnTo>
                <a:lnTo>
                  <a:pt x="27431" y="489965"/>
                </a:lnTo>
                <a:lnTo>
                  <a:pt x="57066" y="460691"/>
                </a:lnTo>
                <a:lnTo>
                  <a:pt x="154591" y="363068"/>
                </a:lnTo>
                <a:lnTo>
                  <a:pt x="189725" y="328782"/>
                </a:lnTo>
                <a:lnTo>
                  <a:pt x="226048" y="294383"/>
                </a:lnTo>
                <a:lnTo>
                  <a:pt x="263487" y="260327"/>
                </a:lnTo>
                <a:lnTo>
                  <a:pt x="301967" y="227071"/>
                </a:lnTo>
                <a:lnTo>
                  <a:pt x="341414" y="195071"/>
                </a:lnTo>
                <a:lnTo>
                  <a:pt x="381753" y="164784"/>
                </a:lnTo>
                <a:lnTo>
                  <a:pt x="422911" y="136664"/>
                </a:lnTo>
                <a:lnTo>
                  <a:pt x="464814" y="111170"/>
                </a:lnTo>
                <a:lnTo>
                  <a:pt x="507387" y="88756"/>
                </a:lnTo>
                <a:lnTo>
                  <a:pt x="550556" y="69878"/>
                </a:lnTo>
                <a:lnTo>
                  <a:pt x="594247" y="54994"/>
                </a:lnTo>
                <a:lnTo>
                  <a:pt x="638385" y="44559"/>
                </a:lnTo>
                <a:lnTo>
                  <a:pt x="682898" y="39029"/>
                </a:lnTo>
                <a:lnTo>
                  <a:pt x="727710" y="38862"/>
                </a:lnTo>
                <a:lnTo>
                  <a:pt x="773362" y="48192"/>
                </a:lnTo>
                <a:lnTo>
                  <a:pt x="819281" y="62102"/>
                </a:lnTo>
                <a:lnTo>
                  <a:pt x="865322" y="80094"/>
                </a:lnTo>
                <a:lnTo>
                  <a:pt x="911340" y="101671"/>
                </a:lnTo>
                <a:lnTo>
                  <a:pt x="957190" y="126336"/>
                </a:lnTo>
                <a:lnTo>
                  <a:pt x="1002728" y="153594"/>
                </a:lnTo>
                <a:lnTo>
                  <a:pt x="1047809" y="182946"/>
                </a:lnTo>
                <a:lnTo>
                  <a:pt x="1092289" y="213897"/>
                </a:lnTo>
                <a:lnTo>
                  <a:pt x="1136022" y="245949"/>
                </a:lnTo>
                <a:lnTo>
                  <a:pt x="1178864" y="278606"/>
                </a:lnTo>
                <a:lnTo>
                  <a:pt x="1220671" y="311372"/>
                </a:lnTo>
                <a:lnTo>
                  <a:pt x="1338430" y="405348"/>
                </a:lnTo>
                <a:lnTo>
                  <a:pt x="1359220" y="421553"/>
                </a:lnTo>
                <a:lnTo>
                  <a:pt x="1382563" y="391360"/>
                </a:lnTo>
                <a:close/>
              </a:path>
              <a:path w="1461770" h="490220">
                <a:moveTo>
                  <a:pt x="1397507" y="463836"/>
                </a:moveTo>
                <a:lnTo>
                  <a:pt x="1397507" y="403097"/>
                </a:lnTo>
                <a:lnTo>
                  <a:pt x="1374648" y="433577"/>
                </a:lnTo>
                <a:lnTo>
                  <a:pt x="1359220" y="421553"/>
                </a:lnTo>
                <a:lnTo>
                  <a:pt x="1335786" y="451865"/>
                </a:lnTo>
                <a:lnTo>
                  <a:pt x="1397507" y="463836"/>
                </a:lnTo>
                <a:close/>
              </a:path>
              <a:path w="1461770" h="490220">
                <a:moveTo>
                  <a:pt x="1397507" y="403097"/>
                </a:moveTo>
                <a:lnTo>
                  <a:pt x="1382563" y="391360"/>
                </a:lnTo>
                <a:lnTo>
                  <a:pt x="1359220" y="421553"/>
                </a:lnTo>
                <a:lnTo>
                  <a:pt x="1374648" y="433577"/>
                </a:lnTo>
                <a:lnTo>
                  <a:pt x="1397507" y="403097"/>
                </a:lnTo>
                <a:close/>
              </a:path>
              <a:path w="1461770" h="490220">
                <a:moveTo>
                  <a:pt x="1461515" y="476249"/>
                </a:moveTo>
                <a:lnTo>
                  <a:pt x="1405889" y="361187"/>
                </a:lnTo>
                <a:lnTo>
                  <a:pt x="1382563" y="391360"/>
                </a:lnTo>
                <a:lnTo>
                  <a:pt x="1397507" y="403097"/>
                </a:lnTo>
                <a:lnTo>
                  <a:pt x="1397507" y="463836"/>
                </a:lnTo>
                <a:lnTo>
                  <a:pt x="1461515" y="476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91402" y="6418071"/>
            <a:ext cx="2199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(from </a:t>
            </a:r>
            <a:r>
              <a:rPr sz="1200" spc="-5" dirty="0">
                <a:latin typeface="Arial"/>
                <a:cs typeface="Arial"/>
              </a:rPr>
              <a:t>Gonzalez </a:t>
            </a:r>
            <a:r>
              <a:rPr sz="1200" dirty="0">
                <a:latin typeface="Arial"/>
                <a:cs typeface="Arial"/>
              </a:rPr>
              <a:t>&amp; </a:t>
            </a:r>
            <a:r>
              <a:rPr sz="1200" spc="-5" dirty="0">
                <a:latin typeface="Arial"/>
                <a:cs typeface="Arial"/>
              </a:rPr>
              <a:t>Woods,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2008)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62813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of </a:t>
            </a:r>
            <a:r>
              <a:rPr dirty="0"/>
              <a:t>a </a:t>
            </a:r>
            <a:r>
              <a:rPr spc="-5" dirty="0"/>
              <a:t>Quantized 2D</a:t>
            </a:r>
            <a:r>
              <a:rPr spc="-45" dirty="0"/>
              <a:t>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292100" y="1027429"/>
            <a:ext cx="8229599" cy="4722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1527" y="5790184"/>
            <a:ext cx="375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0940" marR="5080" indent="-1158875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Continuous image projected onto  </a:t>
            </a:r>
            <a:r>
              <a:rPr sz="2000" spc="-10" dirty="0">
                <a:latin typeface="Arial"/>
                <a:cs typeface="Arial"/>
              </a:rPr>
              <a:t>sensor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array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3847" y="5778765"/>
            <a:ext cx="3651885" cy="954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760" marR="1048385" indent="-607695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Result of sampling and  quantization</a:t>
            </a:r>
            <a:endParaRPr sz="2000">
              <a:latin typeface="Arial"/>
              <a:cs typeface="Arial"/>
            </a:endParaRPr>
          </a:p>
          <a:p>
            <a:pPr marL="1464945">
              <a:lnSpc>
                <a:spcPct val="100000"/>
              </a:lnSpc>
              <a:spcBef>
                <a:spcPts val="1075"/>
              </a:spcBef>
            </a:pPr>
            <a:r>
              <a:rPr sz="1200" dirty="0">
                <a:latin typeface="Arial"/>
                <a:cs typeface="Arial"/>
              </a:rPr>
              <a:t>(from </a:t>
            </a:r>
            <a:r>
              <a:rPr sz="1200" spc="-5" dirty="0">
                <a:latin typeface="Arial"/>
                <a:cs typeface="Arial"/>
              </a:rPr>
              <a:t>Gonzalez </a:t>
            </a:r>
            <a:r>
              <a:rPr sz="1200" dirty="0">
                <a:latin typeface="Arial"/>
                <a:cs typeface="Arial"/>
              </a:rPr>
              <a:t>&amp; </a:t>
            </a:r>
            <a:r>
              <a:rPr sz="1200" spc="-5" dirty="0">
                <a:latin typeface="Arial"/>
                <a:cs typeface="Arial"/>
              </a:rPr>
              <a:t>Woods,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2008)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60299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 is an</a:t>
            </a:r>
            <a:r>
              <a:rPr sz="3400" spc="-65" dirty="0"/>
              <a:t> </a:t>
            </a:r>
            <a:r>
              <a:rPr sz="3400" spc="-5" dirty="0"/>
              <a:t>image?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69875" y="957699"/>
            <a:ext cx="6973570" cy="2702022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spc="-5" dirty="0">
                <a:latin typeface="Arial"/>
                <a:cs typeface="Arial"/>
              </a:rPr>
              <a:t>Think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b="1" spc="-5" dirty="0">
                <a:latin typeface="Arial"/>
                <a:cs typeface="Arial"/>
              </a:rPr>
              <a:t>image </a:t>
            </a:r>
            <a:r>
              <a:rPr sz="2400" spc="-5" dirty="0">
                <a:latin typeface="Arial"/>
                <a:cs typeface="Arial"/>
              </a:rPr>
              <a:t>as a function, </a:t>
            </a:r>
            <a:r>
              <a:rPr sz="2400" i="1" spc="-5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, from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baseline="24305" dirty="0">
                <a:latin typeface="Times New Roman"/>
                <a:cs typeface="Times New Roman"/>
              </a:rPr>
              <a:t>2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R:</a:t>
            </a:r>
          </a:p>
          <a:p>
            <a:pPr marL="755015" indent="-285115">
              <a:lnSpc>
                <a:spcPct val="100000"/>
              </a:lnSpc>
              <a:spcBef>
                <a:spcPts val="570"/>
              </a:spcBef>
              <a:buFont typeface="Times New Roman"/>
              <a:buChar char="•"/>
              <a:tabLst>
                <a:tab pos="755015" algn="l"/>
                <a:tab pos="755650" algn="l"/>
              </a:tabLst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( </a:t>
            </a:r>
            <a:r>
              <a:rPr sz="2400" i="1" dirty="0">
                <a:latin typeface="Times New Roman"/>
                <a:cs typeface="Times New Roman"/>
              </a:rPr>
              <a:t>x, y 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spc="-5" dirty="0">
                <a:latin typeface="Arial"/>
                <a:cs typeface="Arial"/>
              </a:rPr>
              <a:t>gives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intensity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position </a:t>
            </a:r>
            <a:r>
              <a:rPr sz="2400" dirty="0">
                <a:latin typeface="Times New Roman"/>
                <a:cs typeface="Times New Roman"/>
              </a:rPr>
              <a:t>( </a:t>
            </a:r>
            <a:r>
              <a:rPr sz="2400" i="1" dirty="0">
                <a:latin typeface="Times New Roman"/>
                <a:cs typeface="Times New Roman"/>
              </a:rPr>
              <a:t>x, y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755015" indent="-285115">
              <a:lnSpc>
                <a:spcPct val="100000"/>
              </a:lnSpc>
              <a:spcBef>
                <a:spcPts val="580"/>
              </a:spcBef>
              <a:buChar char="•"/>
              <a:tabLst>
                <a:tab pos="755015" algn="l"/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Realistically, images defined over a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rectangle:</a:t>
            </a:r>
            <a:endParaRPr sz="2400" dirty="0">
              <a:latin typeface="Arial"/>
              <a:cs typeface="Arial"/>
            </a:endParaRPr>
          </a:p>
          <a:p>
            <a:pPr marL="755650">
              <a:lnSpc>
                <a:spcPct val="100000"/>
              </a:lnSpc>
              <a:spcBef>
                <a:spcPts val="560"/>
              </a:spcBef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[</a:t>
            </a:r>
            <a:r>
              <a:rPr sz="2400" i="1" spc="-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i="1" spc="-5" dirty="0">
                <a:latin typeface="Times New Roman"/>
                <a:cs typeface="Times New Roman"/>
              </a:rPr>
              <a:t>b</a:t>
            </a:r>
            <a:r>
              <a:rPr sz="2400" spc="-5" dirty="0">
                <a:latin typeface="Times New Roman"/>
                <a:cs typeface="Times New Roman"/>
              </a:rPr>
              <a:t>]</a:t>
            </a:r>
            <a:r>
              <a:rPr sz="2400" spc="-5" dirty="0">
                <a:latin typeface="Arial"/>
                <a:cs typeface="Arial"/>
              </a:rPr>
              <a:t>x</a:t>
            </a:r>
            <a:r>
              <a:rPr sz="2400" spc="-5" dirty="0">
                <a:latin typeface="Times New Roman"/>
                <a:cs typeface="Times New Roman"/>
              </a:rPr>
              <a:t>[</a:t>
            </a:r>
            <a:r>
              <a:rPr sz="2400" i="1" spc="-5" dirty="0" err="1">
                <a:latin typeface="Times New Roman"/>
                <a:cs typeface="Times New Roman"/>
              </a:rPr>
              <a:t>c</a:t>
            </a:r>
            <a:r>
              <a:rPr sz="2400" spc="-5" dirty="0" err="1">
                <a:latin typeface="Times New Roman"/>
                <a:cs typeface="Times New Roman"/>
              </a:rPr>
              <a:t>,</a:t>
            </a:r>
            <a:r>
              <a:rPr sz="2400" i="1" spc="-5" dirty="0" err="1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]</a:t>
            </a:r>
            <a:r>
              <a:rPr lang="en-US" altLang="zh-CN" sz="2400" spc="-5" dirty="0">
                <a:latin typeface="Times New Roman"/>
                <a:cs typeface="Times New Roman"/>
              </a:rPr>
              <a:t> </a:t>
            </a:r>
            <a:r>
              <a:rPr lang="en-US" altLang="zh-CN" sz="2400" spc="-5" dirty="0">
                <a:latin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zh-CN" altLang="en-US" sz="2400" spc="-15" dirty="0">
                <a:latin typeface="Times New Roman"/>
                <a:cs typeface="Times New Roman"/>
              </a:rPr>
              <a:t> </a:t>
            </a:r>
            <a:r>
              <a:rPr lang="en-US" altLang="zh-CN" sz="2400" spc="-15" dirty="0">
                <a:latin typeface="Times New Roman"/>
                <a:cs typeface="Times New Roman"/>
              </a:rPr>
              <a:t>[</a:t>
            </a:r>
            <a:r>
              <a:rPr lang="en-US" altLang="zh-CN" sz="2400" spc="-5" dirty="0">
                <a:latin typeface="Times New Roman"/>
                <a:cs typeface="Times New Roman"/>
              </a:rPr>
              <a:t>0,1]</a:t>
            </a:r>
            <a:endParaRPr lang="zh-CN" altLang="en-US"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zh-CN" altLang="en-US"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Color image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three functions pasted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together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A2BD1C-16C2-4F7D-B28E-FE6136FB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874597"/>
            <a:ext cx="2685714" cy="17333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4176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An image as </a:t>
            </a:r>
            <a:r>
              <a:rPr sz="3400" dirty="0"/>
              <a:t>a</a:t>
            </a:r>
            <a:r>
              <a:rPr sz="3400" spc="-75" dirty="0"/>
              <a:t> </a:t>
            </a:r>
            <a:r>
              <a:rPr sz="3400" spc="-5" dirty="0"/>
              <a:t>function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1266203" y="1810124"/>
            <a:ext cx="2549187" cy="2380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2111" y="1051219"/>
            <a:ext cx="3728858" cy="350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9588" y="1093381"/>
            <a:ext cx="114300" cy="189865"/>
          </a:xfrm>
          <a:custGeom>
            <a:avLst/>
            <a:gdLst/>
            <a:ahLst/>
            <a:cxnLst/>
            <a:rect l="l" t="t" r="r" b="b"/>
            <a:pathLst>
              <a:path w="114300" h="189865">
                <a:moveTo>
                  <a:pt x="114147" y="189725"/>
                </a:moveTo>
                <a:lnTo>
                  <a:pt x="57073" y="0"/>
                </a:lnTo>
                <a:lnTo>
                  <a:pt x="0" y="189725"/>
                </a:lnTo>
                <a:lnTo>
                  <a:pt x="114147" y="1897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6661" y="1248612"/>
            <a:ext cx="0" cy="494030"/>
          </a:xfrm>
          <a:custGeom>
            <a:avLst/>
            <a:gdLst/>
            <a:ahLst/>
            <a:cxnLst/>
            <a:rect l="l" t="t" r="r" b="b"/>
            <a:pathLst>
              <a:path h="494030">
                <a:moveTo>
                  <a:pt x="0" y="493820"/>
                </a:moveTo>
                <a:lnTo>
                  <a:pt x="0" y="0"/>
                </a:lnTo>
              </a:path>
            </a:pathLst>
          </a:custGeom>
          <a:ln w="172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8203" y="1687334"/>
            <a:ext cx="190500" cy="114300"/>
          </a:xfrm>
          <a:custGeom>
            <a:avLst/>
            <a:gdLst/>
            <a:ahLst/>
            <a:cxnLst/>
            <a:rect l="l" t="t" r="r" b="b"/>
            <a:pathLst>
              <a:path w="190500" h="114300">
                <a:moveTo>
                  <a:pt x="190246" y="56908"/>
                </a:moveTo>
                <a:lnTo>
                  <a:pt x="0" y="0"/>
                </a:lnTo>
                <a:lnTo>
                  <a:pt x="0" y="113830"/>
                </a:lnTo>
                <a:lnTo>
                  <a:pt x="190246" y="56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7555" y="1744246"/>
            <a:ext cx="535305" cy="0"/>
          </a:xfrm>
          <a:custGeom>
            <a:avLst/>
            <a:gdLst/>
            <a:ahLst/>
            <a:cxnLst/>
            <a:rect l="l" t="t" r="r" b="b"/>
            <a:pathLst>
              <a:path w="535304">
                <a:moveTo>
                  <a:pt x="0" y="0"/>
                </a:moveTo>
                <a:lnTo>
                  <a:pt x="535226" y="0"/>
                </a:lnTo>
              </a:path>
            </a:pathLst>
          </a:custGeom>
          <a:ln w="172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7714" y="2071001"/>
            <a:ext cx="111125" cy="198120"/>
          </a:xfrm>
          <a:custGeom>
            <a:avLst/>
            <a:gdLst/>
            <a:ahLst/>
            <a:cxnLst/>
            <a:rect l="l" t="t" r="r" b="b"/>
            <a:pathLst>
              <a:path w="111125" h="198119">
                <a:moveTo>
                  <a:pt x="110705" y="33616"/>
                </a:moveTo>
                <a:lnTo>
                  <a:pt x="1650" y="0"/>
                </a:lnTo>
                <a:lnTo>
                  <a:pt x="0" y="198069"/>
                </a:lnTo>
                <a:lnTo>
                  <a:pt x="110705" y="33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23671" y="1753339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113884" y="0"/>
                </a:moveTo>
                <a:lnTo>
                  <a:pt x="0" y="367439"/>
                </a:lnTo>
              </a:path>
            </a:pathLst>
          </a:custGeom>
          <a:ln w="172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35284" y="1035329"/>
            <a:ext cx="1339850" cy="1484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5405" algn="r">
              <a:lnSpc>
                <a:spcPct val="100000"/>
              </a:lnSpc>
              <a:spcBef>
                <a:spcPts val="95"/>
              </a:spcBef>
            </a:pPr>
            <a:r>
              <a:rPr sz="2450" dirty="0">
                <a:solidFill>
                  <a:srgbClr val="FFFFFF"/>
                </a:solidFill>
                <a:latin typeface="Times New Roman"/>
                <a:cs typeface="Times New Roman"/>
              </a:rPr>
              <a:t>f(x,y)</a:t>
            </a:r>
            <a:endParaRPr sz="24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245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5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54300" y="3792728"/>
            <a:ext cx="5943600" cy="2214880"/>
          </a:xfrm>
          <a:custGeom>
            <a:avLst/>
            <a:gdLst/>
            <a:ahLst/>
            <a:cxnLst/>
            <a:rect l="l" t="t" r="r" b="b"/>
            <a:pathLst>
              <a:path w="5943600" h="2214879">
                <a:moveTo>
                  <a:pt x="990600" y="2214372"/>
                </a:moveTo>
                <a:lnTo>
                  <a:pt x="990599" y="1147572"/>
                </a:lnTo>
                <a:lnTo>
                  <a:pt x="916667" y="1148057"/>
                </a:lnTo>
                <a:lnTo>
                  <a:pt x="844211" y="1149491"/>
                </a:lnTo>
                <a:lnTo>
                  <a:pt x="773422" y="1151840"/>
                </a:lnTo>
                <a:lnTo>
                  <a:pt x="704493" y="1155069"/>
                </a:lnTo>
                <a:lnTo>
                  <a:pt x="637614" y="1159145"/>
                </a:lnTo>
                <a:lnTo>
                  <a:pt x="572978" y="1164034"/>
                </a:lnTo>
                <a:lnTo>
                  <a:pt x="510775" y="1169701"/>
                </a:lnTo>
                <a:lnTo>
                  <a:pt x="451197" y="1176114"/>
                </a:lnTo>
                <a:lnTo>
                  <a:pt x="394437" y="1183238"/>
                </a:lnTo>
                <a:lnTo>
                  <a:pt x="340684" y="1191039"/>
                </a:lnTo>
                <a:lnTo>
                  <a:pt x="290131" y="1199483"/>
                </a:lnTo>
                <a:lnTo>
                  <a:pt x="242969" y="1208536"/>
                </a:lnTo>
                <a:lnTo>
                  <a:pt x="199390" y="1218165"/>
                </a:lnTo>
                <a:lnTo>
                  <a:pt x="159586" y="1228335"/>
                </a:lnTo>
                <a:lnTo>
                  <a:pt x="92065" y="1250164"/>
                </a:lnTo>
                <a:lnTo>
                  <a:pt x="41939" y="1273751"/>
                </a:lnTo>
                <a:lnTo>
                  <a:pt x="10740" y="1298826"/>
                </a:lnTo>
                <a:lnTo>
                  <a:pt x="0" y="1325118"/>
                </a:lnTo>
                <a:lnTo>
                  <a:pt x="0" y="2036826"/>
                </a:lnTo>
                <a:lnTo>
                  <a:pt x="23878" y="2075590"/>
                </a:lnTo>
                <a:lnTo>
                  <a:pt x="64732" y="2099878"/>
                </a:lnTo>
                <a:lnTo>
                  <a:pt x="123746" y="2122592"/>
                </a:lnTo>
                <a:lnTo>
                  <a:pt x="199390" y="2143452"/>
                </a:lnTo>
                <a:lnTo>
                  <a:pt x="242969" y="2153098"/>
                </a:lnTo>
                <a:lnTo>
                  <a:pt x="290131" y="2162175"/>
                </a:lnTo>
                <a:lnTo>
                  <a:pt x="340684" y="2170647"/>
                </a:lnTo>
                <a:lnTo>
                  <a:pt x="394437" y="2178479"/>
                </a:lnTo>
                <a:lnTo>
                  <a:pt x="451197" y="2185636"/>
                </a:lnTo>
                <a:lnTo>
                  <a:pt x="510775" y="2192084"/>
                </a:lnTo>
                <a:lnTo>
                  <a:pt x="572978" y="2197786"/>
                </a:lnTo>
                <a:lnTo>
                  <a:pt x="637614" y="2202707"/>
                </a:lnTo>
                <a:lnTo>
                  <a:pt x="704493" y="2206812"/>
                </a:lnTo>
                <a:lnTo>
                  <a:pt x="773422" y="2210067"/>
                </a:lnTo>
                <a:lnTo>
                  <a:pt x="844211" y="2212435"/>
                </a:lnTo>
                <a:lnTo>
                  <a:pt x="916667" y="2213881"/>
                </a:lnTo>
                <a:lnTo>
                  <a:pt x="990600" y="2214372"/>
                </a:lnTo>
                <a:close/>
              </a:path>
              <a:path w="5943600" h="2214879">
                <a:moveTo>
                  <a:pt x="5943600" y="2036825"/>
                </a:moveTo>
                <a:lnTo>
                  <a:pt x="5943600" y="1325117"/>
                </a:lnTo>
                <a:lnTo>
                  <a:pt x="5940883" y="1311837"/>
                </a:lnTo>
                <a:lnTo>
                  <a:pt x="5901660" y="1273751"/>
                </a:lnTo>
                <a:lnTo>
                  <a:pt x="5851534" y="1250164"/>
                </a:lnTo>
                <a:lnTo>
                  <a:pt x="5784013" y="1228335"/>
                </a:lnTo>
                <a:lnTo>
                  <a:pt x="5744209" y="1218165"/>
                </a:lnTo>
                <a:lnTo>
                  <a:pt x="5700630" y="1208536"/>
                </a:lnTo>
                <a:lnTo>
                  <a:pt x="5653468" y="1199483"/>
                </a:lnTo>
                <a:lnTo>
                  <a:pt x="5602915" y="1191039"/>
                </a:lnTo>
                <a:lnTo>
                  <a:pt x="5549162" y="1183238"/>
                </a:lnTo>
                <a:lnTo>
                  <a:pt x="5492402" y="1176114"/>
                </a:lnTo>
                <a:lnTo>
                  <a:pt x="5432824" y="1169701"/>
                </a:lnTo>
                <a:lnTo>
                  <a:pt x="5370621" y="1164034"/>
                </a:lnTo>
                <a:lnTo>
                  <a:pt x="5305985" y="1159145"/>
                </a:lnTo>
                <a:lnTo>
                  <a:pt x="5239106" y="1155069"/>
                </a:lnTo>
                <a:lnTo>
                  <a:pt x="5170177" y="1151840"/>
                </a:lnTo>
                <a:lnTo>
                  <a:pt x="5099388" y="1149491"/>
                </a:lnTo>
                <a:lnTo>
                  <a:pt x="5026932" y="1148057"/>
                </a:lnTo>
                <a:lnTo>
                  <a:pt x="4953000" y="1147571"/>
                </a:lnTo>
                <a:lnTo>
                  <a:pt x="2476499" y="1147572"/>
                </a:lnTo>
                <a:lnTo>
                  <a:pt x="371094" y="0"/>
                </a:lnTo>
                <a:lnTo>
                  <a:pt x="990599" y="1147572"/>
                </a:lnTo>
                <a:lnTo>
                  <a:pt x="990600" y="2214372"/>
                </a:lnTo>
                <a:lnTo>
                  <a:pt x="4953000" y="2214371"/>
                </a:lnTo>
                <a:lnTo>
                  <a:pt x="5026932" y="2213881"/>
                </a:lnTo>
                <a:lnTo>
                  <a:pt x="5099388" y="2212435"/>
                </a:lnTo>
                <a:lnTo>
                  <a:pt x="5170177" y="2210067"/>
                </a:lnTo>
                <a:lnTo>
                  <a:pt x="5239106" y="2206812"/>
                </a:lnTo>
                <a:lnTo>
                  <a:pt x="5305985" y="2202707"/>
                </a:lnTo>
                <a:lnTo>
                  <a:pt x="5370621" y="2197786"/>
                </a:lnTo>
                <a:lnTo>
                  <a:pt x="5432824" y="2192084"/>
                </a:lnTo>
                <a:lnTo>
                  <a:pt x="5492402" y="2185636"/>
                </a:lnTo>
                <a:lnTo>
                  <a:pt x="5549162" y="2178479"/>
                </a:lnTo>
                <a:lnTo>
                  <a:pt x="5602915" y="2170647"/>
                </a:lnTo>
                <a:lnTo>
                  <a:pt x="5653468" y="2162174"/>
                </a:lnTo>
                <a:lnTo>
                  <a:pt x="5700630" y="2153098"/>
                </a:lnTo>
                <a:lnTo>
                  <a:pt x="5744209" y="2143452"/>
                </a:lnTo>
                <a:lnTo>
                  <a:pt x="5784013" y="2133271"/>
                </a:lnTo>
                <a:lnTo>
                  <a:pt x="5851534" y="2111449"/>
                </a:lnTo>
                <a:lnTo>
                  <a:pt x="5901660" y="2087913"/>
                </a:lnTo>
                <a:lnTo>
                  <a:pt x="5932859" y="2062945"/>
                </a:lnTo>
                <a:lnTo>
                  <a:pt x="5940883" y="2050011"/>
                </a:lnTo>
                <a:lnTo>
                  <a:pt x="5943600" y="2036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54300" y="3792728"/>
            <a:ext cx="5943600" cy="2214880"/>
          </a:xfrm>
          <a:custGeom>
            <a:avLst/>
            <a:gdLst/>
            <a:ahLst/>
            <a:cxnLst/>
            <a:rect l="l" t="t" r="r" b="b"/>
            <a:pathLst>
              <a:path w="5943600" h="2214879">
                <a:moveTo>
                  <a:pt x="990599" y="1147572"/>
                </a:moveTo>
                <a:lnTo>
                  <a:pt x="916667" y="1148057"/>
                </a:lnTo>
                <a:lnTo>
                  <a:pt x="844211" y="1149491"/>
                </a:lnTo>
                <a:lnTo>
                  <a:pt x="773422" y="1151840"/>
                </a:lnTo>
                <a:lnTo>
                  <a:pt x="704493" y="1155069"/>
                </a:lnTo>
                <a:lnTo>
                  <a:pt x="637614" y="1159145"/>
                </a:lnTo>
                <a:lnTo>
                  <a:pt x="572978" y="1164034"/>
                </a:lnTo>
                <a:lnTo>
                  <a:pt x="510775" y="1169701"/>
                </a:lnTo>
                <a:lnTo>
                  <a:pt x="451197" y="1176114"/>
                </a:lnTo>
                <a:lnTo>
                  <a:pt x="394437" y="1183238"/>
                </a:lnTo>
                <a:lnTo>
                  <a:pt x="340684" y="1191039"/>
                </a:lnTo>
                <a:lnTo>
                  <a:pt x="290131" y="1199483"/>
                </a:lnTo>
                <a:lnTo>
                  <a:pt x="242969" y="1208536"/>
                </a:lnTo>
                <a:lnTo>
                  <a:pt x="199390" y="1218165"/>
                </a:lnTo>
                <a:lnTo>
                  <a:pt x="159586" y="1228335"/>
                </a:lnTo>
                <a:lnTo>
                  <a:pt x="92065" y="1250164"/>
                </a:lnTo>
                <a:lnTo>
                  <a:pt x="41939" y="1273751"/>
                </a:lnTo>
                <a:lnTo>
                  <a:pt x="10740" y="1298826"/>
                </a:lnTo>
                <a:lnTo>
                  <a:pt x="0" y="1325118"/>
                </a:lnTo>
                <a:lnTo>
                  <a:pt x="0" y="2036826"/>
                </a:lnTo>
                <a:lnTo>
                  <a:pt x="23878" y="2075590"/>
                </a:lnTo>
                <a:lnTo>
                  <a:pt x="64732" y="2099878"/>
                </a:lnTo>
                <a:lnTo>
                  <a:pt x="123746" y="2122592"/>
                </a:lnTo>
                <a:lnTo>
                  <a:pt x="199390" y="2143452"/>
                </a:lnTo>
                <a:lnTo>
                  <a:pt x="242969" y="2153098"/>
                </a:lnTo>
                <a:lnTo>
                  <a:pt x="290131" y="2162175"/>
                </a:lnTo>
                <a:lnTo>
                  <a:pt x="340684" y="2170647"/>
                </a:lnTo>
                <a:lnTo>
                  <a:pt x="394437" y="2178479"/>
                </a:lnTo>
                <a:lnTo>
                  <a:pt x="451197" y="2185636"/>
                </a:lnTo>
                <a:lnTo>
                  <a:pt x="510775" y="2192084"/>
                </a:lnTo>
                <a:lnTo>
                  <a:pt x="572978" y="2197786"/>
                </a:lnTo>
                <a:lnTo>
                  <a:pt x="637614" y="2202707"/>
                </a:lnTo>
                <a:lnTo>
                  <a:pt x="704493" y="2206812"/>
                </a:lnTo>
                <a:lnTo>
                  <a:pt x="773422" y="2210067"/>
                </a:lnTo>
                <a:lnTo>
                  <a:pt x="844211" y="2212435"/>
                </a:lnTo>
                <a:lnTo>
                  <a:pt x="916667" y="2213881"/>
                </a:lnTo>
                <a:lnTo>
                  <a:pt x="990600" y="2214372"/>
                </a:lnTo>
                <a:lnTo>
                  <a:pt x="4953000" y="2214371"/>
                </a:lnTo>
                <a:lnTo>
                  <a:pt x="5026932" y="2213881"/>
                </a:lnTo>
                <a:lnTo>
                  <a:pt x="5099388" y="2212435"/>
                </a:lnTo>
                <a:lnTo>
                  <a:pt x="5170177" y="2210067"/>
                </a:lnTo>
                <a:lnTo>
                  <a:pt x="5239106" y="2206812"/>
                </a:lnTo>
                <a:lnTo>
                  <a:pt x="5305985" y="2202707"/>
                </a:lnTo>
                <a:lnTo>
                  <a:pt x="5370621" y="2197786"/>
                </a:lnTo>
                <a:lnTo>
                  <a:pt x="5432824" y="2192084"/>
                </a:lnTo>
                <a:lnTo>
                  <a:pt x="5492402" y="2185636"/>
                </a:lnTo>
                <a:lnTo>
                  <a:pt x="5549162" y="2178479"/>
                </a:lnTo>
                <a:lnTo>
                  <a:pt x="5602915" y="2170647"/>
                </a:lnTo>
                <a:lnTo>
                  <a:pt x="5653468" y="2162174"/>
                </a:lnTo>
                <a:lnTo>
                  <a:pt x="5700630" y="2153098"/>
                </a:lnTo>
                <a:lnTo>
                  <a:pt x="5744209" y="2143452"/>
                </a:lnTo>
                <a:lnTo>
                  <a:pt x="5784013" y="2133271"/>
                </a:lnTo>
                <a:lnTo>
                  <a:pt x="5851534" y="2111449"/>
                </a:lnTo>
                <a:lnTo>
                  <a:pt x="5901660" y="2087913"/>
                </a:lnTo>
                <a:lnTo>
                  <a:pt x="5932859" y="2062945"/>
                </a:lnTo>
                <a:lnTo>
                  <a:pt x="5943600" y="2036825"/>
                </a:lnTo>
                <a:lnTo>
                  <a:pt x="5943600" y="1325117"/>
                </a:lnTo>
                <a:lnTo>
                  <a:pt x="5919721" y="1286120"/>
                </a:lnTo>
                <a:lnTo>
                  <a:pt x="5878867" y="1261755"/>
                </a:lnTo>
                <a:lnTo>
                  <a:pt x="5819853" y="1239013"/>
                </a:lnTo>
                <a:lnTo>
                  <a:pt x="5744209" y="1218165"/>
                </a:lnTo>
                <a:lnTo>
                  <a:pt x="5700630" y="1208536"/>
                </a:lnTo>
                <a:lnTo>
                  <a:pt x="5653468" y="1199483"/>
                </a:lnTo>
                <a:lnTo>
                  <a:pt x="5602915" y="1191039"/>
                </a:lnTo>
                <a:lnTo>
                  <a:pt x="5549162" y="1183238"/>
                </a:lnTo>
                <a:lnTo>
                  <a:pt x="5492402" y="1176114"/>
                </a:lnTo>
                <a:lnTo>
                  <a:pt x="5432824" y="1169701"/>
                </a:lnTo>
                <a:lnTo>
                  <a:pt x="5370621" y="1164034"/>
                </a:lnTo>
                <a:lnTo>
                  <a:pt x="5305985" y="1159145"/>
                </a:lnTo>
                <a:lnTo>
                  <a:pt x="5239106" y="1155069"/>
                </a:lnTo>
                <a:lnTo>
                  <a:pt x="5170177" y="1151840"/>
                </a:lnTo>
                <a:lnTo>
                  <a:pt x="5099388" y="1149491"/>
                </a:lnTo>
                <a:lnTo>
                  <a:pt x="5026932" y="1148057"/>
                </a:lnTo>
                <a:lnTo>
                  <a:pt x="4953000" y="1147571"/>
                </a:lnTo>
                <a:lnTo>
                  <a:pt x="2476499" y="1147572"/>
                </a:lnTo>
                <a:lnTo>
                  <a:pt x="371094" y="0"/>
                </a:lnTo>
                <a:lnTo>
                  <a:pt x="990599" y="114757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10001" y="5267452"/>
            <a:ext cx="5491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Bright regions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high, dark regions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low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273431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Digital</a:t>
            </a:r>
            <a:r>
              <a:rPr sz="3400" spc="-85" dirty="0"/>
              <a:t> </a:t>
            </a:r>
            <a:r>
              <a:rPr sz="3400" spc="-5" dirty="0"/>
              <a:t>images</a:t>
            </a:r>
            <a:endParaRPr sz="3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72683" y="4138725"/>
          <a:ext cx="4632958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34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197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176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135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188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191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144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147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187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208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255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252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166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123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166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63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387344" y="4137152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76200" y="533400"/>
                </a:moveTo>
                <a:lnTo>
                  <a:pt x="0" y="533400"/>
                </a:lnTo>
                <a:lnTo>
                  <a:pt x="28955" y="591311"/>
                </a:lnTo>
                <a:lnTo>
                  <a:pt x="28955" y="545591"/>
                </a:lnTo>
                <a:lnTo>
                  <a:pt x="48005" y="545591"/>
                </a:lnTo>
                <a:lnTo>
                  <a:pt x="48005" y="589788"/>
                </a:lnTo>
                <a:lnTo>
                  <a:pt x="76200" y="533400"/>
                </a:lnTo>
                <a:close/>
              </a:path>
              <a:path w="76200" h="609600">
                <a:moveTo>
                  <a:pt x="48005" y="533400"/>
                </a:moveTo>
                <a:lnTo>
                  <a:pt x="48005" y="0"/>
                </a:lnTo>
                <a:lnTo>
                  <a:pt x="28955" y="0"/>
                </a:lnTo>
                <a:lnTo>
                  <a:pt x="28955" y="533400"/>
                </a:lnTo>
                <a:lnTo>
                  <a:pt x="48005" y="533400"/>
                </a:lnTo>
                <a:close/>
              </a:path>
              <a:path w="76200" h="609600">
                <a:moveTo>
                  <a:pt x="48005" y="589788"/>
                </a:moveTo>
                <a:lnTo>
                  <a:pt x="48005" y="545591"/>
                </a:lnTo>
                <a:lnTo>
                  <a:pt x="28955" y="545591"/>
                </a:lnTo>
                <a:lnTo>
                  <a:pt x="28955" y="591311"/>
                </a:lnTo>
                <a:lnTo>
                  <a:pt x="38100" y="609600"/>
                </a:lnTo>
                <a:lnTo>
                  <a:pt x="48005" y="589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7844" y="3981703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546353" y="47244"/>
                </a:moveTo>
                <a:lnTo>
                  <a:pt x="546353" y="28194"/>
                </a:lnTo>
                <a:lnTo>
                  <a:pt x="0" y="28194"/>
                </a:lnTo>
                <a:lnTo>
                  <a:pt x="0" y="47244"/>
                </a:lnTo>
                <a:lnTo>
                  <a:pt x="546353" y="47244"/>
                </a:lnTo>
                <a:close/>
              </a:path>
              <a:path w="609600" h="76200">
                <a:moveTo>
                  <a:pt x="609600" y="38100"/>
                </a:moveTo>
                <a:lnTo>
                  <a:pt x="533400" y="0"/>
                </a:lnTo>
                <a:lnTo>
                  <a:pt x="533400" y="28194"/>
                </a:lnTo>
                <a:lnTo>
                  <a:pt x="546353" y="28194"/>
                </a:lnTo>
                <a:lnTo>
                  <a:pt x="546353" y="69723"/>
                </a:lnTo>
                <a:lnTo>
                  <a:pt x="609600" y="38100"/>
                </a:lnTo>
                <a:close/>
              </a:path>
              <a:path w="609600" h="76200">
                <a:moveTo>
                  <a:pt x="546353" y="69723"/>
                </a:moveTo>
                <a:lnTo>
                  <a:pt x="546353" y="47244"/>
                </a:lnTo>
                <a:lnTo>
                  <a:pt x="533400" y="47244"/>
                </a:lnTo>
                <a:lnTo>
                  <a:pt x="533400" y="76200"/>
                </a:lnTo>
                <a:lnTo>
                  <a:pt x="5463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2601" y="925575"/>
            <a:ext cx="6480175" cy="359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In computer vision we usually operate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  <a:p>
            <a:pPr marR="1662430" algn="ctr">
              <a:lnSpc>
                <a:spcPct val="100000"/>
              </a:lnSpc>
            </a:pPr>
            <a:r>
              <a:rPr sz="2800" b="1" dirty="0">
                <a:latin typeface="Arial"/>
                <a:cs typeface="Arial"/>
              </a:rPr>
              <a:t>digital </a:t>
            </a:r>
            <a:r>
              <a:rPr sz="2800" spc="-5" dirty="0">
                <a:latin typeface="Arial"/>
                <a:cs typeface="Arial"/>
              </a:rPr>
              <a:t>(</a:t>
            </a:r>
            <a:r>
              <a:rPr sz="2800" b="1" spc="-5" dirty="0">
                <a:latin typeface="Arial"/>
                <a:cs typeface="Arial"/>
              </a:rPr>
              <a:t>discrete</a:t>
            </a:r>
            <a:r>
              <a:rPr sz="2800" spc="-5" dirty="0">
                <a:latin typeface="Arial"/>
                <a:cs typeface="Arial"/>
              </a:rPr>
              <a:t>)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images:</a:t>
            </a:r>
            <a:endParaRPr sz="28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b="1" spc="-5" dirty="0">
                <a:latin typeface="Arial"/>
                <a:cs typeface="Arial"/>
              </a:rPr>
              <a:t>Sample </a:t>
            </a:r>
            <a:r>
              <a:rPr sz="2000" spc="-5" dirty="0">
                <a:latin typeface="Arial"/>
                <a:cs typeface="Arial"/>
              </a:rPr>
              <a:t>the 2D </a:t>
            </a:r>
            <a:r>
              <a:rPr sz="2000" spc="-10" dirty="0">
                <a:latin typeface="Arial"/>
                <a:cs typeface="Arial"/>
              </a:rPr>
              <a:t>space </a:t>
            </a:r>
            <a:r>
              <a:rPr sz="2000" spc="-5" dirty="0">
                <a:latin typeface="Arial"/>
                <a:cs typeface="Arial"/>
              </a:rPr>
              <a:t>on a </a:t>
            </a:r>
            <a:r>
              <a:rPr sz="2000" spc="-10" dirty="0">
                <a:latin typeface="Arial"/>
                <a:cs typeface="Arial"/>
              </a:rPr>
              <a:t>regular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grid</a:t>
            </a:r>
            <a:endParaRPr sz="20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b="1" spc="-5" dirty="0">
                <a:latin typeface="Arial"/>
                <a:cs typeface="Arial"/>
              </a:rPr>
              <a:t>Quantize </a:t>
            </a:r>
            <a:r>
              <a:rPr sz="2000" spc="-10" dirty="0">
                <a:latin typeface="Arial"/>
                <a:cs typeface="Arial"/>
              </a:rPr>
              <a:t>each sample (round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spc="-10" dirty="0">
                <a:latin typeface="Arial"/>
                <a:cs typeface="Arial"/>
              </a:rPr>
              <a:t>nearest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integer)</a:t>
            </a:r>
            <a:endParaRPr sz="2000">
              <a:latin typeface="Arial"/>
              <a:cs typeface="Arial"/>
            </a:endParaRPr>
          </a:p>
          <a:p>
            <a:pPr marL="755015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Each sample </a:t>
            </a:r>
            <a:r>
              <a:rPr sz="2000" spc="-5" dirty="0">
                <a:latin typeface="Arial"/>
                <a:cs typeface="Arial"/>
              </a:rPr>
              <a:t>is a “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pixel</a:t>
            </a:r>
            <a:r>
              <a:rPr sz="2000" spc="-5" dirty="0">
                <a:latin typeface="Arial"/>
                <a:cs typeface="Arial"/>
              </a:rPr>
              <a:t>” </a:t>
            </a:r>
            <a:r>
              <a:rPr sz="2000" spc="-10" dirty="0">
                <a:latin typeface="Arial"/>
                <a:cs typeface="Arial"/>
              </a:rPr>
              <a:t>(picture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element)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If 1 byte for </a:t>
            </a:r>
            <a:r>
              <a:rPr sz="2000" spc="-10" dirty="0">
                <a:latin typeface="Arial"/>
                <a:cs typeface="Arial"/>
              </a:rPr>
              <a:t>each pixel, values range </a:t>
            </a:r>
            <a:r>
              <a:rPr sz="2000" spc="-5" dirty="0">
                <a:latin typeface="Arial"/>
                <a:cs typeface="Arial"/>
              </a:rPr>
              <a:t>from 0 to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255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R="230504"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 marR="1602105" algn="ctr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8900" y="3867524"/>
            <a:ext cx="1143000" cy="198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8500" y="4406900"/>
            <a:ext cx="152400" cy="119380"/>
          </a:xfrm>
          <a:custGeom>
            <a:avLst/>
            <a:gdLst/>
            <a:ahLst/>
            <a:cxnLst/>
            <a:rect l="l" t="t" r="r" b="b"/>
            <a:pathLst>
              <a:path w="152400" h="119379">
                <a:moveTo>
                  <a:pt x="0" y="0"/>
                </a:moveTo>
                <a:lnTo>
                  <a:pt x="0" y="118872"/>
                </a:lnTo>
                <a:lnTo>
                  <a:pt x="152400" y="118872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16156C-9C99-4A91-A09B-E0C1FC1B3F36}"/>
              </a:ext>
            </a:extLst>
          </p:cNvPr>
          <p:cNvSpPr/>
          <p:nvPr/>
        </p:nvSpPr>
        <p:spPr>
          <a:xfrm>
            <a:off x="1739900" y="5995688"/>
            <a:ext cx="6077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96EAA"/>
                </a:solidFill>
                <a:latin typeface="Helvetica Neue"/>
                <a:hlinkClick r:id="rId3"/>
              </a:rPr>
              <a:t>Example:  </a:t>
            </a:r>
            <a:r>
              <a:rPr lang="en-US" altLang="zh-CN" sz="2800" dirty="0" err="1">
                <a:solidFill>
                  <a:srgbClr val="296EAA"/>
                </a:solidFill>
                <a:latin typeface="Helvetica Neue"/>
                <a:hlinkClick r:id="rId3"/>
              </a:rPr>
              <a:t>plot_camera_numpy.ipynb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4321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Image</a:t>
            </a:r>
            <a:r>
              <a:rPr sz="3400" spc="-75" dirty="0"/>
              <a:t> </a:t>
            </a:r>
            <a:r>
              <a:rPr sz="3400" spc="-5" dirty="0"/>
              <a:t>processing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676401" y="925575"/>
            <a:ext cx="715581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165" indent="-343535">
              <a:lnSpc>
                <a:spcPct val="100000"/>
              </a:lnSpc>
              <a:spcBef>
                <a:spcPts val="100"/>
              </a:spcBef>
              <a:tabLst>
                <a:tab pos="3007360" algn="l"/>
              </a:tabLst>
            </a:pPr>
            <a:r>
              <a:rPr sz="2800" spc="-5" dirty="0">
                <a:latin typeface="Arial"/>
                <a:cs typeface="Arial"/>
              </a:rPr>
              <a:t>An </a:t>
            </a:r>
            <a:r>
              <a:rPr sz="2800" b="1" dirty="0">
                <a:latin typeface="Arial"/>
                <a:cs typeface="Arial"/>
              </a:rPr>
              <a:t>image processing </a:t>
            </a:r>
            <a:r>
              <a:rPr sz="2800" dirty="0">
                <a:latin typeface="Arial"/>
                <a:cs typeface="Arial"/>
              </a:rPr>
              <a:t>operation converts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  existing image </a:t>
            </a:r>
            <a:r>
              <a:rPr sz="2800" i="1" dirty="0">
                <a:latin typeface="Times New Roman"/>
                <a:cs typeface="Times New Roman"/>
              </a:rPr>
              <a:t>f	</a:t>
            </a:r>
            <a:r>
              <a:rPr sz="2800" dirty="0">
                <a:latin typeface="Arial"/>
                <a:cs typeface="Arial"/>
              </a:rPr>
              <a:t>to a new image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g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0A6423B-319B-478A-BB7F-20F40F0B5141}"/>
              </a:ext>
            </a:extLst>
          </p:cNvPr>
          <p:cNvSpPr/>
          <p:nvPr/>
        </p:nvSpPr>
        <p:spPr>
          <a:xfrm>
            <a:off x="6311900" y="2959100"/>
            <a:ext cx="1974593" cy="257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85CA399-8E4C-422D-B452-0D4141A4FECD}"/>
              </a:ext>
            </a:extLst>
          </p:cNvPr>
          <p:cNvSpPr/>
          <p:nvPr/>
        </p:nvSpPr>
        <p:spPr>
          <a:xfrm>
            <a:off x="1037254" y="2963984"/>
            <a:ext cx="1975831" cy="2580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FDF7EBA-8C63-48CC-BE12-E1523C8982FD}"/>
              </a:ext>
            </a:extLst>
          </p:cNvPr>
          <p:cNvSpPr/>
          <p:nvPr/>
        </p:nvSpPr>
        <p:spPr>
          <a:xfrm>
            <a:off x="3056993" y="4162996"/>
            <a:ext cx="3152140" cy="171450"/>
          </a:xfrm>
          <a:custGeom>
            <a:avLst/>
            <a:gdLst/>
            <a:ahLst/>
            <a:cxnLst/>
            <a:rect l="l" t="t" r="r" b="b"/>
            <a:pathLst>
              <a:path w="3152140" h="171450">
                <a:moveTo>
                  <a:pt x="3009138" y="114300"/>
                </a:moveTo>
                <a:lnTo>
                  <a:pt x="3008376" y="57150"/>
                </a:lnTo>
                <a:lnTo>
                  <a:pt x="0" y="65532"/>
                </a:lnTo>
                <a:lnTo>
                  <a:pt x="761" y="122682"/>
                </a:lnTo>
                <a:lnTo>
                  <a:pt x="3009138" y="114300"/>
                </a:lnTo>
                <a:close/>
              </a:path>
              <a:path w="3152140" h="171450">
                <a:moveTo>
                  <a:pt x="3151631" y="84582"/>
                </a:moveTo>
                <a:lnTo>
                  <a:pt x="2980181" y="0"/>
                </a:lnTo>
                <a:lnTo>
                  <a:pt x="2980181" y="57228"/>
                </a:lnTo>
                <a:lnTo>
                  <a:pt x="3008376" y="57150"/>
                </a:lnTo>
                <a:lnTo>
                  <a:pt x="3009138" y="114300"/>
                </a:lnTo>
                <a:lnTo>
                  <a:pt x="3009138" y="156778"/>
                </a:lnTo>
                <a:lnTo>
                  <a:pt x="3151631" y="84582"/>
                </a:lnTo>
                <a:close/>
              </a:path>
              <a:path w="3152140" h="171450">
                <a:moveTo>
                  <a:pt x="3009138" y="156778"/>
                </a:moveTo>
                <a:lnTo>
                  <a:pt x="3009138" y="114300"/>
                </a:lnTo>
                <a:lnTo>
                  <a:pt x="2980181" y="114380"/>
                </a:lnTo>
                <a:lnTo>
                  <a:pt x="2980181" y="171450"/>
                </a:lnTo>
                <a:lnTo>
                  <a:pt x="3009138" y="15677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5BE7F54-BDC7-4821-9815-170F36F45021}"/>
              </a:ext>
            </a:extLst>
          </p:cNvPr>
          <p:cNvSpPr txBox="1"/>
          <p:nvPr/>
        </p:nvSpPr>
        <p:spPr>
          <a:xfrm>
            <a:off x="3698851" y="3746437"/>
            <a:ext cx="1873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Noise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4791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Image</a:t>
            </a:r>
            <a:r>
              <a:rPr sz="3400" spc="-75" dirty="0"/>
              <a:t> </a:t>
            </a:r>
            <a:r>
              <a:rPr sz="3400" spc="-5" dirty="0"/>
              <a:t>Processing</a:t>
            </a:r>
            <a:endParaRPr sz="3400"/>
          </a:p>
        </p:txBody>
      </p:sp>
      <p:sp>
        <p:nvSpPr>
          <p:cNvPr id="4" name="object 4"/>
          <p:cNvSpPr/>
          <p:nvPr/>
        </p:nvSpPr>
        <p:spPr>
          <a:xfrm>
            <a:off x="1206500" y="2349500"/>
            <a:ext cx="1090205" cy="3467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7300" y="2654300"/>
            <a:ext cx="4478040" cy="2065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2097" y="4217925"/>
            <a:ext cx="2294890" cy="516255"/>
          </a:xfrm>
          <a:custGeom>
            <a:avLst/>
            <a:gdLst/>
            <a:ahLst/>
            <a:cxnLst/>
            <a:rect l="l" t="t" r="r" b="b"/>
            <a:pathLst>
              <a:path w="2294890" h="516254">
                <a:moveTo>
                  <a:pt x="0" y="0"/>
                </a:moveTo>
                <a:lnTo>
                  <a:pt x="0" y="515874"/>
                </a:lnTo>
                <a:lnTo>
                  <a:pt x="2294381" y="515874"/>
                </a:lnTo>
                <a:lnTo>
                  <a:pt x="229438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8476" y="2573528"/>
            <a:ext cx="2293620" cy="746125"/>
          </a:xfrm>
          <a:custGeom>
            <a:avLst/>
            <a:gdLst/>
            <a:ahLst/>
            <a:cxnLst/>
            <a:rect l="l" t="t" r="r" b="b"/>
            <a:pathLst>
              <a:path w="2293620" h="746125">
                <a:moveTo>
                  <a:pt x="0" y="0"/>
                </a:moveTo>
                <a:lnTo>
                  <a:pt x="0" y="745998"/>
                </a:lnTo>
                <a:lnTo>
                  <a:pt x="2293620" y="745998"/>
                </a:lnTo>
                <a:lnTo>
                  <a:pt x="22936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792" y="1564953"/>
            <a:ext cx="404241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2200"/>
              </a:spcBef>
            </a:pPr>
            <a:r>
              <a:rPr sz="2400" spc="-5" dirty="0">
                <a:latin typeface="Arial"/>
                <a:cs typeface="Arial"/>
              </a:rPr>
              <a:t>Translation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5100" y="1574072"/>
            <a:ext cx="1160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Rotation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1625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What’s on our plate</a:t>
            </a:r>
            <a:r>
              <a:rPr sz="3400" spc="-50" dirty="0"/>
              <a:t> </a:t>
            </a:r>
            <a:r>
              <a:rPr sz="3400" spc="-5" dirty="0"/>
              <a:t>today?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066855"/>
            <a:ext cx="5508625" cy="604716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Goals of the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course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 is computer vision?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Application</a:t>
            </a:r>
            <a:r>
              <a:rPr sz="2800" spc="-5" dirty="0">
                <a:latin typeface="Times New Roman"/>
                <a:cs typeface="Times New Roman"/>
              </a:rPr>
              <a:t>s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Intro to </a:t>
            </a:r>
            <a:r>
              <a:rPr sz="2800" spc="-5" dirty="0">
                <a:latin typeface="Times New Roman"/>
                <a:cs typeface="Times New Roman"/>
              </a:rPr>
              <a:t>Image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Image interpolation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Domain</a:t>
            </a:r>
            <a:r>
              <a:rPr lang="en-US" altLang="zh-CN" sz="2800" spc="-1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89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Affine </a:t>
            </a:r>
            <a:r>
              <a:rPr lang="en-US" altLang="zh-CN" sz="2000" spc="-5" dirty="0">
                <a:latin typeface="Times New Roman"/>
                <a:cs typeface="Times New Roman"/>
              </a:rPr>
              <a:t>image</a:t>
            </a:r>
            <a:r>
              <a:rPr lang="en-US" altLang="zh-CN" sz="2000" spc="-1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transformations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Range (intensity)</a:t>
            </a:r>
            <a:r>
              <a:rPr lang="en-US" altLang="zh-CN" sz="2800" spc="-6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9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Noise reduction through spatial</a:t>
            </a:r>
            <a:r>
              <a:rPr lang="en-US" altLang="zh-CN" sz="2000" spc="3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6285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Filtering </a:t>
            </a:r>
            <a:r>
              <a:rPr lang="en-US" altLang="zh-CN" sz="2000" spc="-5" dirty="0">
                <a:latin typeface="Times New Roman"/>
                <a:cs typeface="Times New Roman"/>
              </a:rPr>
              <a:t>as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cross-correlation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Convolution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Nonlinear (median)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1456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98627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Suppose we want to zoom an</a:t>
            </a:r>
            <a:r>
              <a:rPr spc="-25" dirty="0"/>
              <a:t>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1883155" y="2578099"/>
            <a:ext cx="1011173" cy="137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4002" y="5345176"/>
            <a:ext cx="2059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Zoomed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802" y="3062224"/>
            <a:ext cx="90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775" marR="5080" indent="-9271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Original  </a:t>
            </a:r>
            <a:r>
              <a:rPr sz="2000" spc="-10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49700" y="1435100"/>
            <a:ext cx="2819400" cy="3657600"/>
          </a:xfrm>
          <a:custGeom>
            <a:avLst/>
            <a:gdLst/>
            <a:ahLst/>
            <a:cxnLst/>
            <a:rect l="l" t="t" r="r" b="b"/>
            <a:pathLst>
              <a:path w="2819400" h="3657600">
                <a:moveTo>
                  <a:pt x="0" y="0"/>
                </a:moveTo>
                <a:lnTo>
                  <a:pt x="0" y="3657600"/>
                </a:lnTo>
                <a:lnTo>
                  <a:pt x="2819400" y="3657599"/>
                </a:lnTo>
                <a:lnTo>
                  <a:pt x="2819400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82900" y="1435100"/>
            <a:ext cx="1066800" cy="1143000"/>
          </a:xfrm>
          <a:custGeom>
            <a:avLst/>
            <a:gdLst/>
            <a:ahLst/>
            <a:cxnLst/>
            <a:rect l="l" t="t" r="r" b="b"/>
            <a:pathLst>
              <a:path w="1066800" h="1143000">
                <a:moveTo>
                  <a:pt x="0" y="1142999"/>
                </a:moveTo>
                <a:lnTo>
                  <a:pt x="1066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2900" y="3949700"/>
            <a:ext cx="1066800" cy="1143000"/>
          </a:xfrm>
          <a:custGeom>
            <a:avLst/>
            <a:gdLst/>
            <a:ahLst/>
            <a:cxnLst/>
            <a:rect l="l" t="t" r="r" b="b"/>
            <a:pathLst>
              <a:path w="1066800" h="1143000">
                <a:moveTo>
                  <a:pt x="0" y="0"/>
                </a:moveTo>
                <a:lnTo>
                  <a:pt x="1066800" y="1143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4500" y="3111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4500" y="3111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4700" y="3111500"/>
            <a:ext cx="2209800" cy="304800"/>
          </a:xfrm>
          <a:custGeom>
            <a:avLst/>
            <a:gdLst/>
            <a:ahLst/>
            <a:cxnLst/>
            <a:rect l="l" t="t" r="r" b="b"/>
            <a:pathLst>
              <a:path w="2209800" h="304800">
                <a:moveTo>
                  <a:pt x="0" y="304800"/>
                </a:moveTo>
                <a:lnTo>
                  <a:pt x="220979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44700" y="3340100"/>
            <a:ext cx="2209800" cy="76200"/>
          </a:xfrm>
          <a:custGeom>
            <a:avLst/>
            <a:gdLst/>
            <a:ahLst/>
            <a:cxnLst/>
            <a:rect l="l" t="t" r="r" b="b"/>
            <a:pathLst>
              <a:path w="2209800" h="76200">
                <a:moveTo>
                  <a:pt x="0" y="76200"/>
                </a:moveTo>
                <a:lnTo>
                  <a:pt x="220979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01002" y="2600452"/>
            <a:ext cx="1548130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Need to </a:t>
            </a:r>
            <a:r>
              <a:rPr sz="2400" spc="-10" dirty="0">
                <a:latin typeface="Times New Roman"/>
                <a:cs typeface="Times New Roman"/>
              </a:rPr>
              <a:t>fill  </a:t>
            </a:r>
            <a:r>
              <a:rPr sz="2400" spc="-5" dirty="0">
                <a:latin typeface="Times New Roman"/>
                <a:cs typeface="Times New Roman"/>
              </a:rPr>
              <a:t>in values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for  </a:t>
            </a:r>
            <a:r>
              <a:rPr sz="2400" spc="-5" dirty="0">
                <a:latin typeface="Times New Roman"/>
                <a:cs typeface="Times New Roman"/>
              </a:rPr>
              <a:t>new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pixels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1625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What’s on our plate</a:t>
            </a:r>
            <a:r>
              <a:rPr sz="3400" spc="-50" dirty="0"/>
              <a:t> </a:t>
            </a:r>
            <a:r>
              <a:rPr sz="3400" spc="-5" dirty="0"/>
              <a:t>today?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066855"/>
            <a:ext cx="5508625" cy="604716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Goals of the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course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What is computer vision?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Application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Intro to Image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Image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interpolation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Domain</a:t>
            </a:r>
            <a:r>
              <a:rPr lang="en-US" altLang="zh-CN" sz="2800" spc="-1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89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Affine </a:t>
            </a:r>
            <a:r>
              <a:rPr lang="en-US" altLang="zh-CN" sz="2000" spc="-5" dirty="0">
                <a:latin typeface="Times New Roman"/>
                <a:cs typeface="Times New Roman"/>
              </a:rPr>
              <a:t>image</a:t>
            </a:r>
            <a:r>
              <a:rPr lang="en-US" altLang="zh-CN" sz="2000" spc="-1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transformations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Range (intensity)</a:t>
            </a:r>
            <a:r>
              <a:rPr lang="en-US" altLang="zh-CN" sz="2800" spc="-6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9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Noise reduction through spatial</a:t>
            </a:r>
            <a:r>
              <a:rPr lang="en-US" altLang="zh-CN" sz="2000" spc="3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6285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Filtering </a:t>
            </a:r>
            <a:r>
              <a:rPr lang="en-US" altLang="zh-CN" sz="2000" spc="-5" dirty="0">
                <a:latin typeface="Times New Roman"/>
                <a:cs typeface="Times New Roman"/>
              </a:rPr>
              <a:t>as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cross-correlation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Convolution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Nonlinear (median)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0070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240093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Interpolation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425700" y="2197100"/>
            <a:ext cx="4800600" cy="0"/>
          </a:xfrm>
          <a:custGeom>
            <a:avLst/>
            <a:gdLst/>
            <a:ahLst/>
            <a:cxnLst/>
            <a:rect l="l" t="t" r="r" b="b"/>
            <a:pathLst>
              <a:path w="4800600">
                <a:moveTo>
                  <a:pt x="0" y="0"/>
                </a:moveTo>
                <a:lnTo>
                  <a:pt x="48006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4300" y="18923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7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78300" y="15875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6095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0300" y="1206500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5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02300" y="19685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5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4300" y="1358900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8381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6300" y="15113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7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5700" y="3492500"/>
            <a:ext cx="4800600" cy="0"/>
          </a:xfrm>
          <a:custGeom>
            <a:avLst/>
            <a:gdLst/>
            <a:ahLst/>
            <a:cxnLst/>
            <a:rect l="l" t="t" r="r" b="b"/>
            <a:pathLst>
              <a:path w="4800600">
                <a:moveTo>
                  <a:pt x="0" y="0"/>
                </a:moveTo>
                <a:lnTo>
                  <a:pt x="48006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4300" y="31877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8300" y="28829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609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0300" y="2501900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2300" y="32639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2654300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8381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6300" y="28067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25700" y="5397500"/>
            <a:ext cx="4800600" cy="0"/>
          </a:xfrm>
          <a:custGeom>
            <a:avLst/>
            <a:gdLst/>
            <a:ahLst/>
            <a:cxnLst/>
            <a:rect l="l" t="t" r="r" b="b"/>
            <a:pathLst>
              <a:path w="4800600">
                <a:moveTo>
                  <a:pt x="0" y="0"/>
                </a:moveTo>
                <a:lnTo>
                  <a:pt x="48006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54300" y="50927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78300" y="47879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609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40300" y="4406900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02300" y="51689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64300" y="4559300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8382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16300" y="47117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6700" y="50927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59100" y="50927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11500" y="50927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63900" y="50927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0" y="47117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1100" y="47117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73500" y="47117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25900" y="47117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30700" y="47879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609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83100" y="47879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609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35500" y="47879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609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87900" y="47879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609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92700" y="4406900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45100" y="4406900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97500" y="4406900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49900" y="4406900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54700" y="51689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07100" y="51689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59500" y="51689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11900" y="51689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16700" y="4559300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8382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69100" y="4559300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8382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21500" y="4559300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8382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3900" y="4559300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8382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701798" y="3210052"/>
            <a:ext cx="4521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9150" algn="l"/>
                <a:tab pos="3092450" algn="l"/>
                <a:tab pos="3867150" algn="l"/>
              </a:tabLst>
            </a:pPr>
            <a:r>
              <a:rPr sz="2400" dirty="0">
                <a:latin typeface="Times New Roman"/>
                <a:cs typeface="Times New Roman"/>
              </a:rPr>
              <a:t>*</a:t>
            </a:r>
            <a:r>
              <a:rPr sz="2400" spc="250" dirty="0">
                <a:latin typeface="Times New Roman"/>
                <a:cs typeface="Times New Roman"/>
              </a:rPr>
              <a:t>*</a:t>
            </a:r>
            <a:r>
              <a:rPr sz="2400" spc="-5" dirty="0">
                <a:latin typeface="Times New Roman"/>
                <a:cs typeface="Times New Roman"/>
              </a:rPr>
              <a:t>*</a:t>
            </a:r>
            <a:r>
              <a:rPr sz="2400" dirty="0">
                <a:latin typeface="Times New Roman"/>
                <a:cs typeface="Times New Roman"/>
              </a:rPr>
              <a:t>*	*</a:t>
            </a:r>
            <a:r>
              <a:rPr sz="2400" spc="240" dirty="0">
                <a:latin typeface="Times New Roman"/>
                <a:cs typeface="Times New Roman"/>
              </a:rPr>
              <a:t>*</a:t>
            </a:r>
            <a:r>
              <a:rPr sz="2400" dirty="0">
                <a:latin typeface="Times New Roman"/>
                <a:cs typeface="Times New Roman"/>
              </a:rPr>
              <a:t>**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*</a:t>
            </a:r>
            <a:r>
              <a:rPr sz="2400" spc="250" dirty="0">
                <a:latin typeface="Times New Roman"/>
                <a:cs typeface="Times New Roman"/>
              </a:rPr>
              <a:t>*</a:t>
            </a:r>
            <a:r>
              <a:rPr sz="2400" spc="-5" dirty="0">
                <a:latin typeface="Times New Roman"/>
                <a:cs typeface="Times New Roman"/>
              </a:rPr>
              <a:t>*</a:t>
            </a:r>
            <a:r>
              <a:rPr sz="2400" dirty="0">
                <a:latin typeface="Times New Roman"/>
                <a:cs typeface="Times New Roman"/>
              </a:rPr>
              <a:t>*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*</a:t>
            </a:r>
            <a:r>
              <a:rPr sz="2400" spc="240" dirty="0">
                <a:latin typeface="Times New Roman"/>
                <a:cs typeface="Times New Roman"/>
              </a:rPr>
              <a:t>*</a:t>
            </a:r>
            <a:r>
              <a:rPr sz="2400" dirty="0">
                <a:latin typeface="Times New Roman"/>
                <a:cs typeface="Times New Roman"/>
              </a:rPr>
              <a:t>**	</a:t>
            </a:r>
            <a:r>
              <a:rPr sz="2400" spc="-5" dirty="0">
                <a:latin typeface="Times New Roman"/>
                <a:cs typeface="Times New Roman"/>
              </a:rPr>
              <a:t>*</a:t>
            </a:r>
            <a:r>
              <a:rPr sz="2400" spc="250" dirty="0">
                <a:latin typeface="Times New Roman"/>
                <a:cs typeface="Times New Roman"/>
              </a:rPr>
              <a:t>*</a:t>
            </a:r>
            <a:r>
              <a:rPr sz="2400" spc="-5" dirty="0">
                <a:latin typeface="Times New Roman"/>
                <a:cs typeface="Times New Roman"/>
              </a:rPr>
              <a:t>*</a:t>
            </a:r>
            <a:r>
              <a:rPr sz="2400" dirty="0">
                <a:latin typeface="Times New Roman"/>
                <a:cs typeface="Times New Roman"/>
              </a:rPr>
              <a:t>*	*</a:t>
            </a:r>
            <a:r>
              <a:rPr sz="2400" spc="240" dirty="0">
                <a:latin typeface="Times New Roman"/>
                <a:cs typeface="Times New Roman"/>
              </a:rPr>
              <a:t>*</a:t>
            </a:r>
            <a:r>
              <a:rPr sz="2400" spc="-5" dirty="0">
                <a:latin typeface="Times New Roman"/>
                <a:cs typeface="Times New Roman"/>
              </a:rPr>
              <a:t>*</a:t>
            </a:r>
            <a:r>
              <a:rPr sz="2400" dirty="0">
                <a:latin typeface="Times New Roman"/>
                <a:cs typeface="Times New Roman"/>
              </a:rPr>
              <a:t>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5002" y="1686052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Original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05002" y="3057652"/>
            <a:ext cx="104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Zoomed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801" y="3591052"/>
            <a:ext cx="6988175" cy="229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592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fill in missing values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*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5395595" indent="565150" algn="r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Nearest  Neighbor  </a:t>
            </a:r>
            <a:r>
              <a:rPr sz="2400" spc="-5" dirty="0">
                <a:latin typeface="Times New Roman"/>
                <a:cs typeface="Times New Roman"/>
              </a:rPr>
              <a:t>Interpolation</a:t>
            </a:r>
            <a:endParaRPr sz="2400">
              <a:latin typeface="Times New Roman"/>
              <a:cs typeface="Times New Roman"/>
            </a:endParaRPr>
          </a:p>
          <a:p>
            <a:pPr marL="1675764" algn="ctr">
              <a:lnSpc>
                <a:spcPct val="100000"/>
              </a:lnSpc>
              <a:spcBef>
                <a:spcPts val="9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each new pixel, copy nearest</a:t>
            </a:r>
            <a:r>
              <a:rPr sz="24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8070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Neared Neighbor</a:t>
            </a:r>
            <a:r>
              <a:rPr spc="-65" dirty="0"/>
              <a:t> </a:t>
            </a:r>
            <a:r>
              <a:rPr spc="-5" dirty="0"/>
              <a:t>Interpolation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883155" y="2271775"/>
            <a:ext cx="1238250" cy="1677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16755" y="1282699"/>
            <a:ext cx="2980944" cy="3970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0194" y="3252470"/>
            <a:ext cx="609600" cy="171450"/>
          </a:xfrm>
          <a:custGeom>
            <a:avLst/>
            <a:gdLst/>
            <a:ahLst/>
            <a:cxnLst/>
            <a:rect l="l" t="t" r="r" b="b"/>
            <a:pathLst>
              <a:path w="609600" h="171450">
                <a:moveTo>
                  <a:pt x="467105" y="114300"/>
                </a:moveTo>
                <a:lnTo>
                  <a:pt x="467105" y="57150"/>
                </a:lnTo>
                <a:lnTo>
                  <a:pt x="0" y="57150"/>
                </a:lnTo>
                <a:lnTo>
                  <a:pt x="0" y="114300"/>
                </a:lnTo>
                <a:lnTo>
                  <a:pt x="467105" y="114300"/>
                </a:lnTo>
                <a:close/>
              </a:path>
              <a:path w="609600" h="171450">
                <a:moveTo>
                  <a:pt x="609600" y="86105"/>
                </a:moveTo>
                <a:lnTo>
                  <a:pt x="438150" y="0"/>
                </a:lnTo>
                <a:lnTo>
                  <a:pt x="438150" y="57150"/>
                </a:lnTo>
                <a:lnTo>
                  <a:pt x="467105" y="57150"/>
                </a:lnTo>
                <a:lnTo>
                  <a:pt x="467105" y="157036"/>
                </a:lnTo>
                <a:lnTo>
                  <a:pt x="609600" y="86105"/>
                </a:lnTo>
                <a:close/>
              </a:path>
              <a:path w="609600" h="171450">
                <a:moveTo>
                  <a:pt x="467105" y="157036"/>
                </a:moveTo>
                <a:lnTo>
                  <a:pt x="467105" y="114300"/>
                </a:lnTo>
                <a:lnTo>
                  <a:pt x="438150" y="114300"/>
                </a:lnTo>
                <a:lnTo>
                  <a:pt x="438150" y="171450"/>
                </a:lnTo>
                <a:lnTo>
                  <a:pt x="467105" y="15703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8402" y="4202176"/>
            <a:ext cx="510794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Original image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3060700">
              <a:lnSpc>
                <a:spcPct val="100000"/>
              </a:lnSpc>
              <a:spcBef>
                <a:spcPts val="2415"/>
              </a:spcBef>
            </a:pPr>
            <a:r>
              <a:rPr sz="2400" spc="-5" dirty="0">
                <a:latin typeface="Arial"/>
                <a:cs typeface="Arial"/>
              </a:rPr>
              <a:t>Zoomed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5802" y="2754375"/>
            <a:ext cx="113474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Can  we do  better?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07961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Other image interpolation</a:t>
            </a:r>
            <a:r>
              <a:rPr spc="-50" dirty="0"/>
              <a:t> </a:t>
            </a:r>
            <a:r>
              <a:rPr spc="-5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379" y="5837406"/>
            <a:ext cx="20980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neighbors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(x,y)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601" y="895858"/>
            <a:ext cx="4449445" cy="335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Bilinear</a:t>
            </a:r>
            <a:r>
              <a:rPr sz="2400"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interpolation: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0"/>
              </a:lnSpc>
            </a:pPr>
            <a:r>
              <a:rPr sz="2400" spc="-5" dirty="0">
                <a:latin typeface="Arial"/>
                <a:cs typeface="Arial"/>
              </a:rPr>
              <a:t>Compute pixel value </a:t>
            </a:r>
            <a:r>
              <a:rPr sz="2400" dirty="0">
                <a:latin typeface="Arial"/>
                <a:cs typeface="Arial"/>
              </a:rPr>
              <a:t>v(x,y)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as:</a:t>
            </a:r>
            <a:endParaRPr sz="24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815"/>
              </a:spcBef>
            </a:pPr>
            <a:r>
              <a:rPr sz="3150" i="1" spc="75" dirty="0">
                <a:latin typeface="Times New Roman"/>
                <a:cs typeface="Times New Roman"/>
              </a:rPr>
              <a:t>v</a:t>
            </a:r>
            <a:r>
              <a:rPr sz="3150" spc="75" dirty="0">
                <a:latin typeface="Times New Roman"/>
                <a:cs typeface="Times New Roman"/>
              </a:rPr>
              <a:t>(</a:t>
            </a:r>
            <a:r>
              <a:rPr sz="3150" i="1" spc="75" dirty="0">
                <a:latin typeface="Times New Roman"/>
                <a:cs typeface="Times New Roman"/>
              </a:rPr>
              <a:t>x</a:t>
            </a:r>
            <a:r>
              <a:rPr sz="3150" spc="75" dirty="0">
                <a:latin typeface="Times New Roman"/>
                <a:cs typeface="Times New Roman"/>
              </a:rPr>
              <a:t>,</a:t>
            </a:r>
            <a:r>
              <a:rPr sz="3150" spc="-120" dirty="0">
                <a:latin typeface="Times New Roman"/>
                <a:cs typeface="Times New Roman"/>
              </a:rPr>
              <a:t> </a:t>
            </a:r>
            <a:r>
              <a:rPr sz="3150" i="1" spc="55" dirty="0">
                <a:latin typeface="Times New Roman"/>
                <a:cs typeface="Times New Roman"/>
              </a:rPr>
              <a:t>y</a:t>
            </a:r>
            <a:r>
              <a:rPr sz="3150" spc="55" dirty="0">
                <a:latin typeface="Times New Roman"/>
                <a:cs typeface="Times New Roman"/>
              </a:rPr>
              <a:t>)</a:t>
            </a:r>
            <a:r>
              <a:rPr sz="3150" spc="-80" dirty="0">
                <a:latin typeface="Times New Roman"/>
                <a:cs typeface="Times New Roman"/>
              </a:rPr>
              <a:t> </a:t>
            </a:r>
            <a:r>
              <a:rPr sz="3150" dirty="0">
                <a:latin typeface="Symbol"/>
                <a:cs typeface="Symbol"/>
              </a:rPr>
              <a:t></a:t>
            </a:r>
            <a:r>
              <a:rPr sz="3150" spc="-75" dirty="0">
                <a:latin typeface="Times New Roman"/>
                <a:cs typeface="Times New Roman"/>
              </a:rPr>
              <a:t> </a:t>
            </a:r>
            <a:r>
              <a:rPr sz="3150" i="1" dirty="0">
                <a:latin typeface="Times New Roman"/>
                <a:cs typeface="Times New Roman"/>
              </a:rPr>
              <a:t>ax</a:t>
            </a:r>
            <a:r>
              <a:rPr sz="3150" i="1" spc="-229" dirty="0">
                <a:latin typeface="Times New Roman"/>
                <a:cs typeface="Times New Roman"/>
              </a:rPr>
              <a:t> </a:t>
            </a:r>
            <a:r>
              <a:rPr sz="3150" dirty="0">
                <a:latin typeface="Symbol"/>
                <a:cs typeface="Symbol"/>
              </a:rPr>
              <a:t></a:t>
            </a:r>
            <a:r>
              <a:rPr sz="3150" spc="-315" dirty="0">
                <a:latin typeface="Times New Roman"/>
                <a:cs typeface="Times New Roman"/>
              </a:rPr>
              <a:t> </a:t>
            </a:r>
            <a:r>
              <a:rPr sz="3150" i="1" dirty="0">
                <a:latin typeface="Times New Roman"/>
                <a:cs typeface="Times New Roman"/>
              </a:rPr>
              <a:t>by</a:t>
            </a:r>
            <a:r>
              <a:rPr sz="3150" i="1" spc="-185" dirty="0">
                <a:latin typeface="Times New Roman"/>
                <a:cs typeface="Times New Roman"/>
              </a:rPr>
              <a:t> </a:t>
            </a:r>
            <a:r>
              <a:rPr sz="3150" dirty="0">
                <a:latin typeface="Symbol"/>
                <a:cs typeface="Symbol"/>
              </a:rPr>
              <a:t></a:t>
            </a:r>
            <a:r>
              <a:rPr sz="3150" spc="-270" dirty="0">
                <a:latin typeface="Times New Roman"/>
                <a:cs typeface="Times New Roman"/>
              </a:rPr>
              <a:t> </a:t>
            </a:r>
            <a:r>
              <a:rPr sz="3150" i="1" dirty="0">
                <a:latin typeface="Times New Roman"/>
                <a:cs typeface="Times New Roman"/>
              </a:rPr>
              <a:t>cxy</a:t>
            </a:r>
            <a:r>
              <a:rPr sz="3150" i="1" spc="-225" dirty="0">
                <a:latin typeface="Times New Roman"/>
                <a:cs typeface="Times New Roman"/>
              </a:rPr>
              <a:t> </a:t>
            </a:r>
            <a:r>
              <a:rPr sz="3150" dirty="0">
                <a:latin typeface="Symbol"/>
                <a:cs typeface="Symbol"/>
              </a:rPr>
              <a:t></a:t>
            </a:r>
            <a:r>
              <a:rPr sz="3150" spc="-220" dirty="0">
                <a:latin typeface="Times New Roman"/>
                <a:cs typeface="Times New Roman"/>
              </a:rPr>
              <a:t> </a:t>
            </a:r>
            <a:r>
              <a:rPr sz="3150" i="1" dirty="0">
                <a:latin typeface="Times New Roman"/>
                <a:cs typeface="Times New Roman"/>
              </a:rPr>
              <a:t>d</a:t>
            </a:r>
            <a:endParaRPr sz="3150">
              <a:latin typeface="Times New Roman"/>
              <a:cs typeface="Times New Roman"/>
            </a:endParaRPr>
          </a:p>
          <a:p>
            <a:pPr marL="12700" marR="5080">
              <a:lnSpc>
                <a:spcPts val="2170"/>
              </a:lnSpc>
              <a:spcBef>
                <a:spcPts val="1710"/>
              </a:spcBef>
            </a:pPr>
            <a:r>
              <a:rPr sz="2000" spc="-5" dirty="0">
                <a:latin typeface="Arial"/>
                <a:cs typeface="Arial"/>
              </a:rPr>
              <a:t>a, b, c, d </a:t>
            </a:r>
            <a:r>
              <a:rPr sz="2000" spc="-10" dirty="0">
                <a:latin typeface="Arial"/>
                <a:cs typeface="Arial"/>
              </a:rPr>
              <a:t>determined </a:t>
            </a:r>
            <a:r>
              <a:rPr sz="2000" spc="-5" dirty="0">
                <a:latin typeface="Arial"/>
                <a:cs typeface="Arial"/>
              </a:rPr>
              <a:t>from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four nearest  neighbors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(x,y)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Bicubic</a:t>
            </a:r>
            <a:r>
              <a:rPr sz="2400" b="1" spc="-10" dirty="0">
                <a:solidFill>
                  <a:srgbClr val="0000FF"/>
                </a:solidFill>
                <a:latin typeface="Arial"/>
                <a:cs typeface="Arial"/>
              </a:rPr>
              <a:t> interpolation:</a:t>
            </a:r>
            <a:endParaRPr sz="2400">
              <a:latin typeface="Arial"/>
              <a:cs typeface="Arial"/>
            </a:endParaRPr>
          </a:p>
          <a:p>
            <a:pPr marL="12700" marR="365125">
              <a:lnSpc>
                <a:spcPts val="1950"/>
              </a:lnSpc>
              <a:spcBef>
                <a:spcPts val="470"/>
              </a:spcBef>
            </a:pPr>
            <a:r>
              <a:rPr sz="1800" spc="-5" dirty="0">
                <a:latin typeface="Arial"/>
                <a:cs typeface="Arial"/>
              </a:rPr>
              <a:t>(Used in </a:t>
            </a:r>
            <a:r>
              <a:rPr sz="1800" dirty="0">
                <a:latin typeface="Arial"/>
                <a:cs typeface="Arial"/>
              </a:rPr>
              <a:t>most </a:t>
            </a:r>
            <a:r>
              <a:rPr sz="1800" spc="-5" dirty="0">
                <a:latin typeface="Arial"/>
                <a:cs typeface="Arial"/>
              </a:rPr>
              <a:t>commercial image editing  programs, </a:t>
            </a:r>
            <a:r>
              <a:rPr sz="1800" dirty="0">
                <a:latin typeface="Arial"/>
                <a:cs typeface="Arial"/>
              </a:rPr>
              <a:t>e.g.,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Photoshop)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3583" y="4491584"/>
            <a:ext cx="46545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7985" algn="l"/>
              </a:tabLst>
            </a:pPr>
            <a:r>
              <a:rPr sz="1800" i="1" dirty="0">
                <a:latin typeface="Times New Roman"/>
                <a:cs typeface="Times New Roman"/>
              </a:rPr>
              <a:t>i	j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8325" y="4504430"/>
            <a:ext cx="893444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4810" algn="l"/>
              </a:tabLst>
            </a:pPr>
            <a:r>
              <a:rPr sz="3100" i="1" spc="-5" dirty="0">
                <a:latin typeface="Times New Roman"/>
                <a:cs typeface="Times New Roman"/>
              </a:rPr>
              <a:t>a	x</a:t>
            </a:r>
            <a:r>
              <a:rPr sz="3100" i="1" spc="285" dirty="0">
                <a:latin typeface="Times New Roman"/>
                <a:cs typeface="Times New Roman"/>
              </a:rPr>
              <a:t> </a:t>
            </a:r>
            <a:r>
              <a:rPr sz="3100" i="1" spc="-5" dirty="0">
                <a:latin typeface="Times New Roman"/>
                <a:cs typeface="Times New Roman"/>
              </a:rPr>
              <a:t>y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5632" y="4405876"/>
            <a:ext cx="1290955" cy="734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9985" algn="l"/>
              </a:tabLst>
            </a:pPr>
            <a:r>
              <a:rPr sz="4650" spc="370" dirty="0">
                <a:latin typeface="Symbol"/>
                <a:cs typeface="Symbol"/>
              </a:rPr>
              <a:t></a:t>
            </a:r>
            <a:r>
              <a:rPr sz="4650" spc="-5" dirty="0">
                <a:latin typeface="Symbol"/>
                <a:cs typeface="Symbol"/>
              </a:rPr>
              <a:t></a:t>
            </a:r>
            <a:r>
              <a:rPr sz="465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ij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794" y="4268318"/>
            <a:ext cx="6108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2600" algn="l"/>
              </a:tabLst>
            </a:pPr>
            <a:r>
              <a:rPr sz="1800" dirty="0">
                <a:latin typeface="Times New Roman"/>
                <a:cs typeface="Times New Roman"/>
              </a:rPr>
              <a:t>3	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601" y="5044023"/>
            <a:ext cx="3481704" cy="848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1615" algn="ctr">
              <a:lnSpc>
                <a:spcPct val="100000"/>
              </a:lnSpc>
              <a:spcBef>
                <a:spcPts val="105"/>
              </a:spcBef>
              <a:tabLst>
                <a:tab pos="713740" algn="l"/>
              </a:tabLst>
            </a:pPr>
            <a:r>
              <a:rPr sz="1800" i="1" spc="65" dirty="0">
                <a:latin typeface="Times New Roman"/>
                <a:cs typeface="Times New Roman"/>
              </a:rPr>
              <a:t>i</a:t>
            </a:r>
            <a:r>
              <a:rPr sz="1800" spc="65" dirty="0">
                <a:latin typeface="Symbol"/>
                <a:cs typeface="Symbol"/>
              </a:rPr>
              <a:t></a:t>
            </a:r>
            <a:r>
              <a:rPr sz="1800" spc="65" dirty="0">
                <a:latin typeface="Times New Roman"/>
                <a:cs typeface="Times New Roman"/>
              </a:rPr>
              <a:t>0	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28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Symbol"/>
                <a:cs typeface="Symbol"/>
              </a:rPr>
              <a:t></a:t>
            </a:r>
            <a:r>
              <a:rPr sz="1800" spc="3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15"/>
              </a:spcBef>
            </a:pPr>
            <a:r>
              <a:rPr sz="2000" spc="-5" dirty="0">
                <a:latin typeface="Arial"/>
                <a:cs typeface="Arial"/>
              </a:rPr>
              <a:t>a</a:t>
            </a:r>
            <a:r>
              <a:rPr sz="1950" spc="-7" baseline="-21367" dirty="0">
                <a:latin typeface="Arial"/>
                <a:cs typeface="Arial"/>
              </a:rPr>
              <a:t>ij </a:t>
            </a:r>
            <a:r>
              <a:rPr sz="2000" spc="-10" dirty="0">
                <a:latin typeface="Arial"/>
                <a:cs typeface="Arial"/>
              </a:rPr>
              <a:t>determined </a:t>
            </a:r>
            <a:r>
              <a:rPr sz="2000" spc="-5" dirty="0">
                <a:latin typeface="Arial"/>
                <a:cs typeface="Arial"/>
              </a:rPr>
              <a:t>from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nearest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624" y="4504430"/>
            <a:ext cx="1359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spc="75" dirty="0">
                <a:latin typeface="Times New Roman"/>
                <a:cs typeface="Times New Roman"/>
              </a:rPr>
              <a:t>v</a:t>
            </a:r>
            <a:r>
              <a:rPr sz="3100" spc="75" dirty="0">
                <a:latin typeface="Times New Roman"/>
                <a:cs typeface="Times New Roman"/>
              </a:rPr>
              <a:t>(</a:t>
            </a:r>
            <a:r>
              <a:rPr sz="3100" i="1" spc="75" dirty="0">
                <a:latin typeface="Times New Roman"/>
                <a:cs typeface="Times New Roman"/>
              </a:rPr>
              <a:t>x</a:t>
            </a:r>
            <a:r>
              <a:rPr sz="3100" spc="75" dirty="0">
                <a:latin typeface="Times New Roman"/>
                <a:cs typeface="Times New Roman"/>
              </a:rPr>
              <a:t>, </a:t>
            </a:r>
            <a:r>
              <a:rPr sz="3100" i="1" spc="50" dirty="0">
                <a:latin typeface="Times New Roman"/>
                <a:cs typeface="Times New Roman"/>
              </a:rPr>
              <a:t>y</a:t>
            </a:r>
            <a:r>
              <a:rPr sz="3100" spc="50" dirty="0">
                <a:latin typeface="Times New Roman"/>
                <a:cs typeface="Times New Roman"/>
              </a:rPr>
              <a:t>)</a:t>
            </a:r>
            <a:r>
              <a:rPr sz="3100" spc="-3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Symbol"/>
                <a:cs typeface="Symbol"/>
              </a:rPr>
              <a:t>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54699" y="1054099"/>
            <a:ext cx="2667000" cy="20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97500" y="3568699"/>
            <a:ext cx="3428999" cy="2478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05402" y="6034022"/>
            <a:ext cx="4723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(from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  <a:hlinkClick r:id="rId4"/>
              </a:rPr>
              <a:t>http://www.cambridgeincolour.com/tutorials/image-interpolation.htm)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401" y="6413498"/>
            <a:ext cx="5473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See </a:t>
            </a: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http://en.wikipedia.org/wiki/Bilinear_interpolation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229870"/>
            <a:ext cx="6770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Comparison of Interpolation</a:t>
            </a:r>
            <a:r>
              <a:rPr sz="3000" spc="-50" dirty="0"/>
              <a:t> </a:t>
            </a:r>
            <a:r>
              <a:rPr sz="3000" spc="-10" dirty="0"/>
              <a:t>Techniques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596900" y="1282700"/>
            <a:ext cx="7986467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2601" y="4811776"/>
            <a:ext cx="2416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Nearest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Neighbor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83822" y="4811776"/>
            <a:ext cx="1043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Bilinear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2531" y="4811776"/>
            <a:ext cx="1009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Bicubic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5F799-7D32-4F61-A125-29EB81703BDA}"/>
              </a:ext>
            </a:extLst>
          </p:cNvPr>
          <p:cNvSpPr txBox="1"/>
          <p:nvPr/>
        </p:nvSpPr>
        <p:spPr>
          <a:xfrm>
            <a:off x="2120900" y="57023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FF"/>
                </a:solidFill>
              </a:rPr>
              <a:t>Note: Neighbors are important!</a:t>
            </a:r>
            <a:endParaRPr lang="zh-CN" altLang="en-US" sz="28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1625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What’s on our plate</a:t>
            </a:r>
            <a:r>
              <a:rPr sz="3400" spc="-50" dirty="0"/>
              <a:t> </a:t>
            </a:r>
            <a:r>
              <a:rPr sz="3400" spc="-5" dirty="0"/>
              <a:t>today?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066855"/>
            <a:ext cx="5508625" cy="604716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Goals of the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course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 is computer vision?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Application</a:t>
            </a:r>
            <a:r>
              <a:rPr sz="2800" spc="-5" dirty="0">
                <a:latin typeface="Times New Roman"/>
                <a:cs typeface="Times New Roman"/>
              </a:rPr>
              <a:t>s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Intro to </a:t>
            </a:r>
            <a:r>
              <a:rPr sz="2800" spc="-5" dirty="0">
                <a:latin typeface="Times New Roman"/>
                <a:cs typeface="Times New Roman"/>
              </a:rPr>
              <a:t>Image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Image interpolation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Domain transformations</a:t>
            </a:r>
          </a:p>
          <a:p>
            <a:pPr marL="755015" lvl="1" indent="-285115">
              <a:lnSpc>
                <a:spcPct val="100000"/>
              </a:lnSpc>
              <a:spcBef>
                <a:spcPts val="489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Affine </a:t>
            </a:r>
            <a:r>
              <a:rPr lang="en-US" altLang="zh-CN" sz="2000" spc="-5" dirty="0">
                <a:latin typeface="Times New Roman"/>
                <a:cs typeface="Times New Roman"/>
              </a:rPr>
              <a:t>image</a:t>
            </a:r>
            <a:r>
              <a:rPr lang="en-US" altLang="zh-CN" sz="2000" spc="-1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transformations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Range (intensity)</a:t>
            </a:r>
            <a:r>
              <a:rPr lang="en-US" altLang="zh-CN" sz="2800" spc="-6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9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Noise reduction through spatial</a:t>
            </a:r>
            <a:r>
              <a:rPr lang="en-US" altLang="zh-CN" sz="2000" spc="3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6285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Filtering </a:t>
            </a:r>
            <a:r>
              <a:rPr lang="en-US" altLang="zh-CN" sz="2000" spc="-5" dirty="0">
                <a:latin typeface="Times New Roman"/>
                <a:cs typeface="Times New Roman"/>
              </a:rPr>
              <a:t>as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cross-correlation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Convolution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Nonlinear (median)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5454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22656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Recall from Last</a:t>
            </a:r>
            <a:r>
              <a:rPr spc="-60" dirty="0"/>
              <a:t> </a:t>
            </a:r>
            <a:r>
              <a:rPr spc="-5" dirty="0"/>
              <a:t>Time</a:t>
            </a:r>
          </a:p>
        </p:txBody>
      </p:sp>
      <p:sp>
        <p:nvSpPr>
          <p:cNvPr id="4" name="object 4"/>
          <p:cNvSpPr/>
          <p:nvPr/>
        </p:nvSpPr>
        <p:spPr>
          <a:xfrm>
            <a:off x="1325333" y="2197100"/>
            <a:ext cx="1090205" cy="3467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87050" y="2365502"/>
            <a:ext cx="4478040" cy="2065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71847" y="3929127"/>
            <a:ext cx="2294890" cy="516255"/>
          </a:xfrm>
          <a:custGeom>
            <a:avLst/>
            <a:gdLst/>
            <a:ahLst/>
            <a:cxnLst/>
            <a:rect l="l" t="t" r="r" b="b"/>
            <a:pathLst>
              <a:path w="2294890" h="516254">
                <a:moveTo>
                  <a:pt x="0" y="0"/>
                </a:moveTo>
                <a:lnTo>
                  <a:pt x="0" y="515874"/>
                </a:lnTo>
                <a:lnTo>
                  <a:pt x="2294381" y="515874"/>
                </a:lnTo>
                <a:lnTo>
                  <a:pt x="229438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8226" y="2284730"/>
            <a:ext cx="2293620" cy="746125"/>
          </a:xfrm>
          <a:custGeom>
            <a:avLst/>
            <a:gdLst/>
            <a:ahLst/>
            <a:cxnLst/>
            <a:rect l="l" t="t" r="r" b="b"/>
            <a:pathLst>
              <a:path w="2293620" h="746125">
                <a:moveTo>
                  <a:pt x="0" y="0"/>
                </a:moveTo>
                <a:lnTo>
                  <a:pt x="0" y="745998"/>
                </a:lnTo>
                <a:lnTo>
                  <a:pt x="2293620" y="745998"/>
                </a:lnTo>
                <a:lnTo>
                  <a:pt x="22936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9518" y="1350682"/>
            <a:ext cx="6930899" cy="6790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6100">
              <a:lnSpc>
                <a:spcPts val="2640"/>
              </a:lnSpc>
              <a:spcBef>
                <a:spcPts val="2200"/>
              </a:spcBef>
            </a:pPr>
            <a:r>
              <a:rPr sz="2400" spc="-5" dirty="0">
                <a:latin typeface="Arial"/>
                <a:cs typeface="Arial"/>
              </a:rPr>
              <a:t>Translation</a:t>
            </a:r>
            <a:endParaRPr sz="2400" dirty="0">
              <a:latin typeface="Arial"/>
              <a:cs typeface="Arial"/>
            </a:endParaRPr>
          </a:p>
          <a:p>
            <a:pPr marR="5080" algn="r">
              <a:lnSpc>
                <a:spcPts val="2640"/>
              </a:lnSpc>
            </a:pPr>
            <a:r>
              <a:rPr sz="2400" spc="-5" dirty="0">
                <a:latin typeface="Arial"/>
                <a:cs typeface="Arial"/>
              </a:rPr>
              <a:t>Rotation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00602" y="5102097"/>
            <a:ext cx="3411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How are these</a:t>
            </a:r>
            <a:r>
              <a:rPr sz="2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done?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229870"/>
            <a:ext cx="74701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Geometric spatial transformations of</a:t>
            </a:r>
            <a:r>
              <a:rPr sz="3000" spc="-60" dirty="0"/>
              <a:t> </a:t>
            </a:r>
            <a:r>
              <a:rPr sz="3000" spc="-10" dirty="0"/>
              <a:t>images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752601" y="848142"/>
            <a:ext cx="7566659" cy="51085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dirty="0">
                <a:latin typeface="Arial"/>
                <a:cs typeface="Arial"/>
              </a:rPr>
              <a:t>Two steps:</a:t>
            </a:r>
          </a:p>
          <a:p>
            <a:pPr marL="546100" indent="-53340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545465" algn="l"/>
                <a:tab pos="546735" algn="l"/>
              </a:tabLst>
            </a:pPr>
            <a:r>
              <a:rPr sz="2800" dirty="0">
                <a:latin typeface="Arial"/>
                <a:cs typeface="Arial"/>
              </a:rPr>
              <a:t>Spatial transformation of coordinates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(x,y)</a:t>
            </a:r>
          </a:p>
          <a:p>
            <a:pPr marL="546100" marR="1154430" indent="-533400">
              <a:lnSpc>
                <a:spcPts val="3020"/>
              </a:lnSpc>
              <a:spcBef>
                <a:spcPts val="725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dirty="0">
                <a:latin typeface="Arial"/>
                <a:cs typeface="Arial"/>
              </a:rPr>
              <a:t>Interpolation of intensity value at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new  coordinates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We already know how to do (2), so focus 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(1)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 marR="1292860">
              <a:lnSpc>
                <a:spcPct val="110000"/>
              </a:lnSpc>
              <a:tabLst>
                <a:tab pos="4305935" algn="l"/>
              </a:tabLst>
            </a:pPr>
            <a:r>
              <a:rPr sz="2800" dirty="0">
                <a:latin typeface="Arial"/>
                <a:cs typeface="Arial"/>
              </a:rPr>
              <a:t>Example: What does 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transformation  (x,y) = T((v,w))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 (v/2,w/2)	do?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[Shrinks original image in half in both</a:t>
            </a:r>
            <a:r>
              <a:rPr sz="2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directions]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36943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Affine</a:t>
            </a:r>
            <a:r>
              <a:rPr spc="-65" dirty="0"/>
              <a:t> </a:t>
            </a:r>
            <a:r>
              <a:rPr spc="-5" dirty="0"/>
              <a:t>Transformations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5402" y="928623"/>
            <a:ext cx="7099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1735" algn="l"/>
                <a:tab pos="4711065" algn="l"/>
              </a:tabLst>
            </a:pPr>
            <a:r>
              <a:rPr sz="1800" b="1" dirty="0">
                <a:latin typeface="Arial"/>
                <a:cs typeface="Arial"/>
              </a:rPr>
              <a:t>Transformation	Affine</a:t>
            </a:r>
            <a:r>
              <a:rPr sz="1800" b="1" spc="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Matrix</a:t>
            </a:r>
            <a:r>
              <a:rPr sz="1800" b="1" spc="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	Coordinate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Equations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87502" y="928623"/>
            <a:ext cx="965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4500" y="2856698"/>
            <a:ext cx="8311970" cy="128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538" y="1423669"/>
            <a:ext cx="8184798" cy="123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4500" y="4102100"/>
            <a:ext cx="8381237" cy="1200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71563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Affine Transformations</a:t>
            </a:r>
            <a:r>
              <a:rPr spc="-55" dirty="0"/>
              <a:t> </a:t>
            </a:r>
            <a:r>
              <a:rPr spc="-5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5402" y="928623"/>
            <a:ext cx="6972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1735" algn="l"/>
                <a:tab pos="4584700" algn="l"/>
              </a:tabLst>
            </a:pPr>
            <a:r>
              <a:rPr sz="1800" b="1" dirty="0">
                <a:latin typeface="Arial"/>
                <a:cs typeface="Arial"/>
              </a:rPr>
              <a:t>Transformation	Affine</a:t>
            </a:r>
            <a:r>
              <a:rPr sz="1800" b="1" spc="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Matrix</a:t>
            </a:r>
            <a:r>
              <a:rPr sz="1800" b="1" dirty="0">
                <a:latin typeface="Arial"/>
                <a:cs typeface="Arial"/>
              </a:rPr>
              <a:t> T	Coordinate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Equations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9647" y="928623"/>
            <a:ext cx="965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558" y="1358900"/>
            <a:ext cx="8177779" cy="2514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7DEB07-54A6-43A6-A651-8C69754E08A3}"/>
              </a:ext>
            </a:extLst>
          </p:cNvPr>
          <p:cNvSpPr txBox="1"/>
          <p:nvPr/>
        </p:nvSpPr>
        <p:spPr>
          <a:xfrm>
            <a:off x="1206500" y="4787900"/>
            <a:ext cx="594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Such transformation matrices also called </a:t>
            </a:r>
            <a:r>
              <a:rPr lang="en-US" altLang="zh-CN" sz="2800" dirty="0">
                <a:solidFill>
                  <a:srgbClr val="FF00FF"/>
                </a:solidFill>
              </a:rPr>
              <a:t>Kernel</a:t>
            </a:r>
            <a:endParaRPr lang="zh-CN" altLang="en-US" sz="28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43445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of Affine</a:t>
            </a:r>
            <a:r>
              <a:rPr spc="-50" dirty="0"/>
              <a:t> </a:t>
            </a:r>
            <a:r>
              <a:rPr spc="-5" dirty="0"/>
              <a:t>Transformation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68300" y="1587499"/>
            <a:ext cx="8458199" cy="2564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75000" y="1041400"/>
            <a:ext cx="3517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Image </a:t>
            </a:r>
            <a:r>
              <a:rPr sz="2400" dirty="0">
                <a:latin typeface="Arial"/>
                <a:cs typeface="Arial"/>
              </a:rPr>
              <a:t>rotated </a:t>
            </a:r>
            <a:r>
              <a:rPr sz="2400" spc="-5" dirty="0">
                <a:latin typeface="Arial"/>
                <a:cs typeface="Arial"/>
              </a:rPr>
              <a:t>21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degrees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2752" y="4165600"/>
            <a:ext cx="126492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7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Nearest  Neighbor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2202" y="4202176"/>
            <a:ext cx="1043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Bilinear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3125" y="4202176"/>
            <a:ext cx="1009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Bicubic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0002" y="6341871"/>
            <a:ext cx="2199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(from </a:t>
            </a:r>
            <a:r>
              <a:rPr sz="1200" spc="-5" dirty="0">
                <a:latin typeface="Arial"/>
                <a:cs typeface="Arial"/>
              </a:rPr>
              <a:t>Gonzalez </a:t>
            </a:r>
            <a:r>
              <a:rPr sz="1200" dirty="0">
                <a:latin typeface="Arial"/>
                <a:cs typeface="Arial"/>
              </a:rPr>
              <a:t>&amp; </a:t>
            </a:r>
            <a:r>
              <a:rPr sz="1200" spc="-5" dirty="0">
                <a:latin typeface="Arial"/>
                <a:cs typeface="Arial"/>
              </a:rPr>
              <a:t>Woods,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2008)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35801C-6716-43E9-915A-DF8664A08EA5}"/>
              </a:ext>
            </a:extLst>
          </p:cNvPr>
          <p:cNvSpPr/>
          <p:nvPr/>
        </p:nvSpPr>
        <p:spPr>
          <a:xfrm>
            <a:off x="616271" y="5638553"/>
            <a:ext cx="5383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96EAA"/>
                </a:solidFill>
                <a:latin typeface="Helvetica Neue"/>
                <a:hlinkClick r:id="rId3"/>
              </a:rPr>
              <a:t>Example:  </a:t>
            </a:r>
            <a:r>
              <a:rPr lang="en-US" altLang="zh-CN" sz="2800" dirty="0" err="1">
                <a:solidFill>
                  <a:srgbClr val="296EAA"/>
                </a:solidFill>
                <a:latin typeface="Helvetica Neue"/>
                <a:hlinkClick r:id="rId3"/>
              </a:rPr>
              <a:t>plot_geometric.ipynb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8507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 is computer</a:t>
            </a:r>
            <a:r>
              <a:rPr sz="3400" spc="-55" dirty="0"/>
              <a:t> </a:t>
            </a:r>
            <a:r>
              <a:rPr sz="3400" spc="-5" dirty="0"/>
              <a:t>vision?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2671825" y="1130299"/>
            <a:ext cx="1963673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2121" y="4025899"/>
            <a:ext cx="2341627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5100" y="1054100"/>
            <a:ext cx="3205087" cy="2560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7100" y="4178299"/>
            <a:ext cx="3034453" cy="2249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1602" y="2830576"/>
            <a:ext cx="1685925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Computer  vision  according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Hollywood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1625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What’s on our plate</a:t>
            </a:r>
            <a:r>
              <a:rPr sz="3400" spc="-50" dirty="0"/>
              <a:t> </a:t>
            </a:r>
            <a:r>
              <a:rPr sz="3400" spc="-5" dirty="0"/>
              <a:t>today?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066855"/>
            <a:ext cx="5508625" cy="604716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Goals of the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course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 is computer vision?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Application</a:t>
            </a:r>
            <a:r>
              <a:rPr sz="2800" spc="-5" dirty="0">
                <a:latin typeface="Times New Roman"/>
                <a:cs typeface="Times New Roman"/>
              </a:rPr>
              <a:t>s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Intro to </a:t>
            </a:r>
            <a:r>
              <a:rPr sz="2800" spc="-5" dirty="0">
                <a:latin typeface="Times New Roman"/>
                <a:cs typeface="Times New Roman"/>
              </a:rPr>
              <a:t>Image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Image interpolation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Domain</a:t>
            </a:r>
            <a:r>
              <a:rPr lang="en-US" altLang="zh-CN" sz="2800" spc="-1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89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Affine </a:t>
            </a:r>
            <a:r>
              <a:rPr lang="en-US" altLang="zh-CN" sz="2000" spc="-5" dirty="0">
                <a:latin typeface="Times New Roman"/>
                <a:cs typeface="Times New Roman"/>
              </a:rPr>
              <a:t>image</a:t>
            </a:r>
            <a:r>
              <a:rPr lang="en-US" altLang="zh-CN" sz="2000" spc="-1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transformations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Range (intensity) transformations</a:t>
            </a:r>
          </a:p>
          <a:p>
            <a:pPr marL="755015" lvl="1" indent="-285115">
              <a:lnSpc>
                <a:spcPct val="100000"/>
              </a:lnSpc>
              <a:spcBef>
                <a:spcPts val="49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Noise reduction through spatial</a:t>
            </a:r>
            <a:r>
              <a:rPr lang="en-US" altLang="zh-CN" sz="2000" spc="3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6285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Filtering </a:t>
            </a:r>
            <a:r>
              <a:rPr lang="en-US" altLang="zh-CN" sz="2000" spc="-5" dirty="0">
                <a:latin typeface="Times New Roman"/>
                <a:cs typeface="Times New Roman"/>
              </a:rPr>
              <a:t>as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cross-correlation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Convolution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Nonlinear (median)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3466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93763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Recall from last</a:t>
            </a:r>
            <a:r>
              <a:rPr spc="-60" dirty="0"/>
              <a:t> </a:t>
            </a:r>
            <a:r>
              <a:rPr spc="-5" dirty="0"/>
              <a:t>time</a:t>
            </a:r>
          </a:p>
        </p:txBody>
      </p:sp>
      <p:sp>
        <p:nvSpPr>
          <p:cNvPr id="5" name="object 5"/>
          <p:cNvSpPr/>
          <p:nvPr/>
        </p:nvSpPr>
        <p:spPr>
          <a:xfrm>
            <a:off x="6100146" y="1658816"/>
            <a:ext cx="1974593" cy="257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500" y="1663700"/>
            <a:ext cx="1975831" cy="2580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5239" y="2862712"/>
            <a:ext cx="3152140" cy="171450"/>
          </a:xfrm>
          <a:custGeom>
            <a:avLst/>
            <a:gdLst/>
            <a:ahLst/>
            <a:cxnLst/>
            <a:rect l="l" t="t" r="r" b="b"/>
            <a:pathLst>
              <a:path w="3152140" h="171450">
                <a:moveTo>
                  <a:pt x="3009138" y="114300"/>
                </a:moveTo>
                <a:lnTo>
                  <a:pt x="3008376" y="57150"/>
                </a:lnTo>
                <a:lnTo>
                  <a:pt x="0" y="65532"/>
                </a:lnTo>
                <a:lnTo>
                  <a:pt x="761" y="122682"/>
                </a:lnTo>
                <a:lnTo>
                  <a:pt x="3009138" y="114300"/>
                </a:lnTo>
                <a:close/>
              </a:path>
              <a:path w="3152140" h="171450">
                <a:moveTo>
                  <a:pt x="3151631" y="84582"/>
                </a:moveTo>
                <a:lnTo>
                  <a:pt x="2980181" y="0"/>
                </a:lnTo>
                <a:lnTo>
                  <a:pt x="2980181" y="57228"/>
                </a:lnTo>
                <a:lnTo>
                  <a:pt x="3008376" y="57150"/>
                </a:lnTo>
                <a:lnTo>
                  <a:pt x="3009138" y="114300"/>
                </a:lnTo>
                <a:lnTo>
                  <a:pt x="3009138" y="156778"/>
                </a:lnTo>
                <a:lnTo>
                  <a:pt x="3151631" y="84582"/>
                </a:lnTo>
                <a:close/>
              </a:path>
              <a:path w="3152140" h="171450">
                <a:moveTo>
                  <a:pt x="3009138" y="156778"/>
                </a:moveTo>
                <a:lnTo>
                  <a:pt x="3009138" y="114300"/>
                </a:lnTo>
                <a:lnTo>
                  <a:pt x="2980181" y="114380"/>
                </a:lnTo>
                <a:lnTo>
                  <a:pt x="2980181" y="171450"/>
                </a:lnTo>
                <a:lnTo>
                  <a:pt x="3009138" y="15677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87097" y="2446153"/>
            <a:ext cx="1873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Noise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F352BD3-9728-4C7E-A38F-CD286CE92B73}"/>
              </a:ext>
            </a:extLst>
          </p:cNvPr>
          <p:cNvSpPr txBox="1"/>
          <p:nvPr/>
        </p:nvSpPr>
        <p:spPr>
          <a:xfrm>
            <a:off x="2984626" y="4958558"/>
            <a:ext cx="3411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How 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th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done?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10438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Image processing for noise</a:t>
            </a:r>
            <a:r>
              <a:rPr spc="-40" dirty="0"/>
              <a:t> </a:t>
            </a:r>
            <a:r>
              <a:rPr spc="-5" dirty="0"/>
              <a:t>reduction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840526"/>
            <a:ext cx="3888104" cy="2070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Arial"/>
                <a:cs typeface="Arial"/>
              </a:rPr>
              <a:t>Common types of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noise:</a:t>
            </a:r>
            <a:endParaRPr sz="2800">
              <a:latin typeface="Arial"/>
              <a:cs typeface="Arial"/>
            </a:endParaRPr>
          </a:p>
          <a:p>
            <a:pPr marL="755015" marR="5080" indent="-28511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b="1" spc="-5" dirty="0">
                <a:latin typeface="Arial"/>
                <a:cs typeface="Arial"/>
              </a:rPr>
              <a:t>Salt and pepper  noise</a:t>
            </a:r>
            <a:r>
              <a:rPr sz="2400" spc="-5" dirty="0">
                <a:latin typeface="Arial"/>
                <a:cs typeface="Arial"/>
              </a:rPr>
              <a:t>: contains  random occurrences </a:t>
            </a:r>
            <a:r>
              <a:rPr sz="2400" dirty="0">
                <a:latin typeface="Arial"/>
                <a:cs typeface="Arial"/>
              </a:rPr>
              <a:t>of  </a:t>
            </a:r>
            <a:r>
              <a:rPr sz="2400" spc="-5" dirty="0">
                <a:latin typeface="Arial"/>
                <a:cs typeface="Arial"/>
              </a:rPr>
              <a:t>black and white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pixels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9802" y="2958591"/>
            <a:ext cx="3461385" cy="3020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358140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b="1" spc="-5" dirty="0">
                <a:latin typeface="Arial"/>
                <a:cs typeface="Arial"/>
              </a:rPr>
              <a:t>Impulse noise:  </a:t>
            </a:r>
            <a:r>
              <a:rPr sz="2400" spc="-5" dirty="0">
                <a:latin typeface="Arial"/>
                <a:cs typeface="Arial"/>
              </a:rPr>
              <a:t>contains random  occurrences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white  pixels</a:t>
            </a:r>
            <a:endParaRPr sz="2400">
              <a:latin typeface="Arial"/>
              <a:cs typeface="Arial"/>
            </a:endParaRPr>
          </a:p>
          <a:p>
            <a:pPr marL="297815" marR="5080" indent="-285115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b="1" spc="-5" dirty="0">
                <a:latin typeface="Arial"/>
                <a:cs typeface="Arial"/>
              </a:rPr>
              <a:t>Gaussian noise</a:t>
            </a:r>
            <a:r>
              <a:rPr sz="2400" spc="-5" dirty="0">
                <a:latin typeface="Arial"/>
                <a:cs typeface="Arial"/>
              </a:rPr>
              <a:t>:  variations in intensity  drawn from a </a:t>
            </a:r>
            <a:r>
              <a:rPr sz="2400" spc="-10" dirty="0">
                <a:latin typeface="Arial"/>
                <a:cs typeface="Arial"/>
              </a:rPr>
              <a:t>Gaussian  </a:t>
            </a:r>
            <a:r>
              <a:rPr sz="2400" spc="-5" dirty="0">
                <a:latin typeface="Arial"/>
                <a:cs typeface="Arial"/>
              </a:rPr>
              <a:t>normal distribution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2192" y="1131831"/>
            <a:ext cx="1593787" cy="2081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43401" y="3637158"/>
            <a:ext cx="1593787" cy="2081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32192" y="3637158"/>
            <a:ext cx="1593787" cy="2081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43401" y="1131831"/>
            <a:ext cx="1593787" cy="2081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97226" y="3195589"/>
            <a:ext cx="64389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latin typeface="Times New Roman"/>
                <a:cs typeface="Times New Roman"/>
              </a:rPr>
              <a:t>Original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8508" y="5746806"/>
            <a:ext cx="114363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spc="0" dirty="0">
                <a:latin typeface="Times New Roman"/>
                <a:cs typeface="Times New Roman"/>
              </a:rPr>
              <a:t>Gaussian</a:t>
            </a:r>
            <a:r>
              <a:rPr sz="1450" spc="-60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noise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21393" y="3195589"/>
            <a:ext cx="161798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latin typeface="Times New Roman"/>
                <a:cs typeface="Times New Roman"/>
              </a:rPr>
              <a:t>Salt </a:t>
            </a:r>
            <a:r>
              <a:rPr sz="1450" spc="0" dirty="0">
                <a:latin typeface="Times New Roman"/>
                <a:cs typeface="Times New Roman"/>
              </a:rPr>
              <a:t>and pepper</a:t>
            </a:r>
            <a:r>
              <a:rPr sz="1450" spc="-60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noise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8313" y="5746806"/>
            <a:ext cx="106172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spc="0" dirty="0">
                <a:latin typeface="Times New Roman"/>
                <a:cs typeface="Times New Roman"/>
              </a:rPr>
              <a:t>Impulse</a:t>
            </a:r>
            <a:r>
              <a:rPr sz="1450" spc="-60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noise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588884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do we reduce the effects of</a:t>
            </a:r>
            <a:r>
              <a:rPr spc="-15" dirty="0"/>
              <a:t> </a:t>
            </a:r>
            <a:r>
              <a:rPr spc="-5" dirty="0"/>
              <a:t>noise?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9812" y="1268412"/>
          <a:ext cx="3806184" cy="364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0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30212" y="1268412"/>
          <a:ext cx="3884925" cy="364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899920" y="5172709"/>
            <a:ext cx="937259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5720" y="5096509"/>
            <a:ext cx="941069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588884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do we reduce the effects of</a:t>
            </a:r>
            <a:r>
              <a:rPr spc="-15" dirty="0"/>
              <a:t> </a:t>
            </a:r>
            <a:r>
              <a:rPr spc="-5" dirty="0"/>
              <a:t>noise?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9812" y="1268412"/>
          <a:ext cx="3806184" cy="364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0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30212" y="1268412"/>
          <a:ext cx="3884293" cy="364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899920" y="5172709"/>
            <a:ext cx="937259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5720" y="5096509"/>
            <a:ext cx="941069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588884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do we reduce the effects of</a:t>
            </a:r>
            <a:r>
              <a:rPr spc="-15" dirty="0"/>
              <a:t> </a:t>
            </a:r>
            <a:r>
              <a:rPr spc="-5" dirty="0"/>
              <a:t>noise?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30212" y="1268412"/>
          <a:ext cx="3884293" cy="364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899920" y="5172709"/>
            <a:ext cx="937259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49812" y="1268412"/>
          <a:ext cx="3806184" cy="364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0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395720" y="5096509"/>
            <a:ext cx="941069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8802" y="5802374"/>
            <a:ext cx="7702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Idea: Compute mean value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each pixel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neighbors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261747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Mean</a:t>
            </a:r>
            <a:r>
              <a:rPr spc="-75" dirty="0"/>
              <a:t> </a:t>
            </a:r>
            <a:r>
              <a:rPr spc="-5" dirty="0"/>
              <a:t>filtering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5925" y="1254125"/>
          <a:ext cx="3884925" cy="364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899920" y="5172709"/>
            <a:ext cx="937259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95720" y="5096509"/>
            <a:ext cx="941069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1100" y="996950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285750" y="76199"/>
                </a:moveTo>
                <a:lnTo>
                  <a:pt x="285750" y="38099"/>
                </a:lnTo>
                <a:lnTo>
                  <a:pt x="0" y="38099"/>
                </a:lnTo>
                <a:lnTo>
                  <a:pt x="0" y="76199"/>
                </a:lnTo>
                <a:lnTo>
                  <a:pt x="285750" y="76199"/>
                </a:lnTo>
                <a:close/>
              </a:path>
              <a:path w="381000" h="114300">
                <a:moveTo>
                  <a:pt x="381000" y="57149"/>
                </a:moveTo>
                <a:lnTo>
                  <a:pt x="266700" y="0"/>
                </a:lnTo>
                <a:lnTo>
                  <a:pt x="266700" y="38099"/>
                </a:lnTo>
                <a:lnTo>
                  <a:pt x="285750" y="38099"/>
                </a:lnTo>
                <a:lnTo>
                  <a:pt x="285750" y="104774"/>
                </a:lnTo>
                <a:lnTo>
                  <a:pt x="381000" y="57149"/>
                </a:lnTo>
                <a:close/>
              </a:path>
              <a:path w="381000" h="114300">
                <a:moveTo>
                  <a:pt x="285750" y="104774"/>
                </a:moveTo>
                <a:lnTo>
                  <a:pt x="285750" y="76199"/>
                </a:lnTo>
                <a:lnTo>
                  <a:pt x="266700" y="76199"/>
                </a:lnTo>
                <a:lnTo>
                  <a:pt x="266700" y="114299"/>
                </a:lnTo>
                <a:lnTo>
                  <a:pt x="285750" y="104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49812" y="1268412"/>
          <a:ext cx="3885561" cy="3654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44830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Filtering as</a:t>
            </a:r>
            <a:r>
              <a:rPr spc="-65" dirty="0"/>
              <a:t> </a:t>
            </a:r>
            <a:r>
              <a:rPr spc="-5" dirty="0"/>
              <a:t>cross-correlation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925575"/>
            <a:ext cx="654875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Can generalize this by allowing </a:t>
            </a:r>
            <a:r>
              <a:rPr sz="2800" i="1" dirty="0">
                <a:latin typeface="Arial"/>
                <a:cs typeface="Arial"/>
              </a:rPr>
              <a:t>different  weights for different neighboring</a:t>
            </a:r>
            <a:r>
              <a:rPr sz="2800" i="1" spc="-6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pixels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601" y="3403601"/>
            <a:ext cx="7587615" cy="253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This is called </a:t>
            </a:r>
            <a:r>
              <a:rPr sz="2800" b="1" dirty="0">
                <a:latin typeface="Arial"/>
                <a:cs typeface="Arial"/>
              </a:rPr>
              <a:t>cross-correlation</a:t>
            </a:r>
            <a:r>
              <a:rPr sz="2800" dirty="0">
                <a:latin typeface="Arial"/>
                <a:cs typeface="Arial"/>
              </a:rPr>
              <a:t>, denoted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54095" algn="l"/>
                <a:tab pos="5057775" algn="l"/>
              </a:tabLst>
            </a:pPr>
            <a:r>
              <a:rPr sz="2800" dirty="0">
                <a:latin typeface="Arial"/>
                <a:cs typeface="Arial"/>
              </a:rPr>
              <a:t>H is called</a:t>
            </a:r>
            <a:r>
              <a:rPr sz="2800" spc="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 “filter,”	“kernel,”	or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“mask.”</a:t>
            </a:r>
            <a:endParaRPr sz="28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1230"/>
              </a:spcBef>
            </a:pPr>
            <a:r>
              <a:rPr sz="2000" spc="-5" dirty="0">
                <a:latin typeface="Arial"/>
                <a:cs typeface="Arial"/>
              </a:rPr>
              <a:t>Note: During implementation, we avoid the negative filter </a:t>
            </a:r>
            <a:r>
              <a:rPr sz="2000" spc="-10" dirty="0">
                <a:latin typeface="Arial"/>
                <a:cs typeface="Arial"/>
              </a:rPr>
              <a:t>indices by  using H[u+k,v+k] instead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H[u,v]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4320" y="1976309"/>
            <a:ext cx="6381248" cy="92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5908" y="4115292"/>
            <a:ext cx="1954783" cy="285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61073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Kernel for mean</a:t>
            </a:r>
            <a:r>
              <a:rPr spc="-60" dirty="0"/>
              <a:t> </a:t>
            </a:r>
            <a:r>
              <a:rPr spc="-5" dirty="0"/>
              <a:t>filtering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925575"/>
            <a:ext cx="6317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What is the kernel for a 3x3 mean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filter?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57860" y="2787650"/>
          <a:ext cx="1139825" cy="1134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827773" y="4028947"/>
            <a:ext cx="982979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92212" y="1725612"/>
          <a:ext cx="3884925" cy="364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661920" y="5629909"/>
            <a:ext cx="937259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61073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Kernel for mean</a:t>
            </a:r>
            <a:r>
              <a:rPr spc="-60" dirty="0"/>
              <a:t> </a:t>
            </a:r>
            <a:r>
              <a:rPr spc="-5" dirty="0"/>
              <a:t>filtering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925575"/>
            <a:ext cx="6317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What is the kernel for a 3x3 mean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filter?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57860" y="2787650"/>
          <a:ext cx="1139825" cy="1134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827773" y="4028947"/>
            <a:ext cx="982979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92212" y="1725612"/>
          <a:ext cx="3884925" cy="364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661920" y="5629909"/>
            <a:ext cx="937259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39002" y="3210052"/>
            <a:ext cx="448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1/9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8507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 is computer</a:t>
            </a:r>
            <a:r>
              <a:rPr sz="3400" spc="-55" dirty="0"/>
              <a:t> </a:t>
            </a:r>
            <a:r>
              <a:rPr sz="3400" spc="-5" dirty="0"/>
              <a:t>vision?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230376"/>
            <a:ext cx="7315200" cy="3770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27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Making useful decisions about real physical objects  and scenes based on images </a:t>
            </a:r>
            <a:r>
              <a:rPr sz="1800" spc="-5" dirty="0">
                <a:latin typeface="Arial"/>
                <a:cs typeface="Arial"/>
              </a:rPr>
              <a:t>(Shapiro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Stockman,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2001)</a:t>
            </a:r>
            <a:endParaRPr sz="1800">
              <a:latin typeface="Arial"/>
              <a:cs typeface="Arial"/>
            </a:endParaRPr>
          </a:p>
          <a:p>
            <a:pPr marL="12700" marR="365125">
              <a:lnSpc>
                <a:spcPct val="100000"/>
              </a:lnSpc>
              <a:spcBef>
                <a:spcPts val="2145"/>
              </a:spcBef>
            </a:pPr>
            <a:r>
              <a:rPr sz="2400" spc="-5" dirty="0">
                <a:latin typeface="Arial"/>
                <a:cs typeface="Arial"/>
              </a:rPr>
              <a:t>Extracting descriptions </a:t>
            </a:r>
            <a:r>
              <a:rPr sz="2400" dirty="0">
                <a:latin typeface="Arial"/>
                <a:cs typeface="Arial"/>
              </a:rPr>
              <a:t>of the </a:t>
            </a:r>
            <a:r>
              <a:rPr sz="2400" spc="-5" dirty="0">
                <a:latin typeface="Arial"/>
                <a:cs typeface="Arial"/>
              </a:rPr>
              <a:t>world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pictures or  sequences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pictures </a:t>
            </a:r>
            <a:r>
              <a:rPr sz="1800" spc="-5" dirty="0">
                <a:latin typeface="Arial"/>
                <a:cs typeface="Arial"/>
              </a:rPr>
              <a:t>(Forsyth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Ponce,</a:t>
            </a:r>
            <a:r>
              <a:rPr sz="1800" spc="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2003)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155"/>
              </a:spcBef>
            </a:pPr>
            <a:r>
              <a:rPr sz="2400" spc="-5" dirty="0">
                <a:latin typeface="Arial"/>
                <a:cs typeface="Arial"/>
              </a:rPr>
              <a:t>Analyzing images and producing descriptions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can  be used </a:t>
            </a:r>
            <a:r>
              <a:rPr sz="2400" dirty="0">
                <a:latin typeface="Arial"/>
                <a:cs typeface="Arial"/>
              </a:rPr>
              <a:t>to interact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environment </a:t>
            </a:r>
            <a:r>
              <a:rPr sz="1800" spc="-5" dirty="0">
                <a:latin typeface="Arial"/>
                <a:cs typeface="Arial"/>
              </a:rPr>
              <a:t>(Horn,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1986)</a:t>
            </a:r>
            <a:endParaRPr sz="1800">
              <a:latin typeface="Arial"/>
              <a:cs typeface="Arial"/>
            </a:endParaRPr>
          </a:p>
          <a:p>
            <a:pPr marL="12700" marR="139065">
              <a:lnSpc>
                <a:spcPct val="100000"/>
              </a:lnSpc>
              <a:spcBef>
                <a:spcPts val="2155"/>
              </a:spcBef>
            </a:pPr>
            <a:r>
              <a:rPr sz="2400" spc="-5" dirty="0">
                <a:latin typeface="Arial"/>
                <a:cs typeface="Arial"/>
              </a:rPr>
              <a:t>Designing representations and algorithms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relating  images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models </a:t>
            </a:r>
            <a:r>
              <a:rPr sz="2400" dirty="0">
                <a:latin typeface="Arial"/>
                <a:cs typeface="Arial"/>
              </a:rPr>
              <a:t>of the </a:t>
            </a:r>
            <a:r>
              <a:rPr sz="2400" spc="-5" dirty="0">
                <a:latin typeface="Arial"/>
                <a:cs typeface="Arial"/>
              </a:rPr>
              <a:t>world </a:t>
            </a:r>
            <a:r>
              <a:rPr sz="1800" spc="-5" dirty="0">
                <a:latin typeface="Arial"/>
                <a:cs typeface="Arial"/>
              </a:rPr>
              <a:t>(Ballard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Brown, </a:t>
            </a:r>
            <a:r>
              <a:rPr sz="1800" spc="-10" dirty="0">
                <a:latin typeface="Arial"/>
                <a:cs typeface="Arial"/>
              </a:rPr>
              <a:t>1982)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8971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of mean</a:t>
            </a:r>
            <a:r>
              <a:rPr spc="-60" dirty="0"/>
              <a:t> </a:t>
            </a:r>
            <a:r>
              <a:rPr spc="-5" dirty="0"/>
              <a:t>filtering</a:t>
            </a:r>
          </a:p>
        </p:txBody>
      </p:sp>
      <p:sp>
        <p:nvSpPr>
          <p:cNvPr id="3" name="object 3"/>
          <p:cNvSpPr/>
          <p:nvPr/>
        </p:nvSpPr>
        <p:spPr>
          <a:xfrm>
            <a:off x="3099135" y="1928439"/>
            <a:ext cx="1566899" cy="2021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0300" y="1901208"/>
            <a:ext cx="1524000" cy="2030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96212" y="1881721"/>
            <a:ext cx="1520687" cy="2016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7025" y="1893831"/>
            <a:ext cx="1593787" cy="2081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5131" y="3957589"/>
            <a:ext cx="161798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latin typeface="Times New Roman"/>
                <a:cs typeface="Times New Roman"/>
              </a:rPr>
              <a:t>Salt </a:t>
            </a:r>
            <a:r>
              <a:rPr sz="1450" spc="0" dirty="0">
                <a:latin typeface="Times New Roman"/>
                <a:cs typeface="Times New Roman"/>
              </a:rPr>
              <a:t>and pepper</a:t>
            </a:r>
            <a:r>
              <a:rPr sz="1450" spc="-60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noise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9855" y="1306576"/>
            <a:ext cx="161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62602" y="1346200"/>
            <a:ext cx="2126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Filtered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2002" y="3972052"/>
            <a:ext cx="68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7278" y="3972052"/>
            <a:ext cx="685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7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67402" y="3839463"/>
            <a:ext cx="1535430" cy="1022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0">
              <a:lnSpc>
                <a:spcPct val="136300"/>
              </a:lnSpc>
              <a:spcBef>
                <a:spcPts val="95"/>
              </a:spcBef>
            </a:pPr>
            <a:r>
              <a:rPr sz="2400" spc="-5" dirty="0">
                <a:latin typeface="Arial"/>
                <a:cs typeface="Arial"/>
              </a:rPr>
              <a:t>5 </a:t>
            </a:r>
            <a:r>
              <a:rPr sz="2400" dirty="0">
                <a:latin typeface="Arial"/>
                <a:cs typeface="Arial"/>
              </a:rPr>
              <a:t>x </a:t>
            </a:r>
            <a:r>
              <a:rPr sz="2400" spc="-5" dirty="0">
                <a:latin typeface="Arial"/>
                <a:cs typeface="Arial"/>
              </a:rPr>
              <a:t>5  Kernel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78E4B1-AE83-4D60-B042-476B2863BE98}"/>
              </a:ext>
            </a:extLst>
          </p:cNvPr>
          <p:cNvSpPr/>
          <p:nvPr/>
        </p:nvSpPr>
        <p:spPr>
          <a:xfrm>
            <a:off x="1378673" y="5612521"/>
            <a:ext cx="5424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96EAA"/>
                </a:solidFill>
                <a:latin typeface="Helvetica Neue"/>
                <a:hlinkClick r:id="rId6"/>
              </a:rPr>
              <a:t>Example:  </a:t>
            </a:r>
            <a:r>
              <a:rPr lang="en-US" altLang="zh-CN" sz="2800" dirty="0" err="1">
                <a:solidFill>
                  <a:srgbClr val="296EAA"/>
                </a:solidFill>
                <a:latin typeface="Helvetica Neue"/>
                <a:hlinkClick r:id="rId6"/>
              </a:rPr>
              <a:t>plot_rank_mean.ipynb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50266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Gaussian</a:t>
            </a:r>
            <a:r>
              <a:rPr spc="-75" dirty="0"/>
              <a:t> </a:t>
            </a:r>
            <a:r>
              <a:rPr spc="-5" dirty="0"/>
              <a:t>Filtering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925576"/>
            <a:ext cx="707517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Gaussian kernel gives less weight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pixels </a:t>
            </a:r>
            <a:r>
              <a:rPr sz="2400" dirty="0">
                <a:latin typeface="Arial"/>
                <a:cs typeface="Arial"/>
              </a:rPr>
              <a:t>further  from the </a:t>
            </a:r>
            <a:r>
              <a:rPr sz="2400" spc="-5" dirty="0">
                <a:latin typeface="Arial"/>
                <a:cs typeface="Arial"/>
              </a:rPr>
              <a:t>center </a:t>
            </a:r>
            <a:r>
              <a:rPr sz="2400" dirty="0">
                <a:latin typeface="Arial"/>
                <a:cs typeface="Arial"/>
              </a:rPr>
              <a:t>of 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2612" y="2030412"/>
          <a:ext cx="3884925" cy="364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052320" y="5934709"/>
            <a:ext cx="937259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140450" y="1644650"/>
          <a:ext cx="1139825" cy="1130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676392" y="1880107"/>
            <a:ext cx="396239" cy="67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15125" y="2885947"/>
            <a:ext cx="982979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67402" y="3351021"/>
            <a:ext cx="3496945" cy="60515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z="2000" spc="-5" dirty="0">
                <a:latin typeface="Arial"/>
                <a:cs typeface="Arial"/>
              </a:rPr>
              <a:t>Kernel approximates Gaussian  </a:t>
            </a:r>
            <a:r>
              <a:rPr sz="2000" spc="-10" dirty="0">
                <a:latin typeface="Arial"/>
                <a:cs typeface="Arial"/>
              </a:rPr>
              <a:t>function: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35674" y="3845305"/>
            <a:ext cx="1962150" cy="1257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0942" y="5260017"/>
            <a:ext cx="2612971" cy="583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96002" y="6086600"/>
            <a:ext cx="38030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What </a:t>
            </a:r>
            <a:r>
              <a:rPr sz="2000" spc="-10" dirty="0">
                <a:latin typeface="Arial"/>
                <a:cs typeface="Arial"/>
              </a:rPr>
              <a:t>happens </a:t>
            </a:r>
            <a:r>
              <a:rPr sz="2000" spc="-5" dirty="0">
                <a:latin typeface="Arial"/>
                <a:cs typeface="Arial"/>
              </a:rPr>
              <a:t>if you </a:t>
            </a:r>
            <a:r>
              <a:rPr sz="2000" spc="-10" dirty="0">
                <a:latin typeface="Arial"/>
                <a:cs typeface="Arial"/>
              </a:rPr>
              <a:t>increase </a:t>
            </a:r>
            <a:r>
              <a:rPr sz="2000" spc="-5" dirty="0">
                <a:latin typeface="Symbol"/>
                <a:cs typeface="Symbol"/>
              </a:rPr>
              <a:t>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95376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Mean versus Gaussian</a:t>
            </a:r>
            <a:r>
              <a:rPr spc="-55" dirty="0"/>
              <a:t> </a:t>
            </a:r>
            <a:r>
              <a:rPr spc="-5" dirty="0"/>
              <a:t>filtering</a:t>
            </a:r>
          </a:p>
        </p:txBody>
      </p:sp>
      <p:sp>
        <p:nvSpPr>
          <p:cNvPr id="3" name="object 3"/>
          <p:cNvSpPr/>
          <p:nvPr/>
        </p:nvSpPr>
        <p:spPr>
          <a:xfrm>
            <a:off x="1844153" y="977900"/>
            <a:ext cx="5095163" cy="5366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9406" y="1687576"/>
            <a:ext cx="87376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954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Input 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754" y="4125671"/>
            <a:ext cx="941705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Mean  filtered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4974" y="4125671"/>
            <a:ext cx="131318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Gaussian  filtered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230251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925576"/>
            <a:ext cx="7324725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convolution </a:t>
            </a:r>
            <a:r>
              <a:rPr sz="2400" spc="-5" dirty="0">
                <a:latin typeface="Arial"/>
                <a:cs typeface="Arial"/>
              </a:rPr>
              <a:t>is a cross-correlation where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filter </a:t>
            </a:r>
            <a:r>
              <a:rPr sz="2400" i="1" spc="-5" dirty="0">
                <a:latin typeface="Arial"/>
                <a:cs typeface="Arial"/>
              </a:rPr>
              <a:t>is  flipped both horizontally and vertically </a:t>
            </a:r>
            <a:r>
              <a:rPr sz="2400" spc="-5" dirty="0">
                <a:latin typeface="Arial"/>
                <a:cs typeface="Arial"/>
              </a:rPr>
              <a:t>before being  applied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image: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601" y="3334715"/>
            <a:ext cx="360807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Written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Compare with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cross-correlation: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601" y="5371110"/>
            <a:ext cx="75838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If H is a </a:t>
            </a:r>
            <a:r>
              <a:rPr sz="2000" spc="-10" dirty="0">
                <a:latin typeface="Arial"/>
                <a:cs typeface="Arial"/>
              </a:rPr>
              <a:t>Gaussian </a:t>
            </a:r>
            <a:r>
              <a:rPr sz="2000" spc="-5" dirty="0">
                <a:latin typeface="Arial"/>
                <a:cs typeface="Arial"/>
              </a:rPr>
              <a:t>or </a:t>
            </a:r>
            <a:r>
              <a:rPr sz="2000" spc="-10" dirty="0">
                <a:latin typeface="Arial"/>
                <a:cs typeface="Arial"/>
              </a:rPr>
              <a:t>mean kernel, </a:t>
            </a:r>
            <a:r>
              <a:rPr sz="2000" spc="-5" dirty="0">
                <a:latin typeface="Arial"/>
                <a:cs typeface="Arial"/>
              </a:rPr>
              <a:t>how does convolution differ from  cross-correlation?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2590" y="2204176"/>
            <a:ext cx="5697273" cy="838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712" y="3420601"/>
            <a:ext cx="1802981" cy="249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806" y="4534131"/>
            <a:ext cx="4330132" cy="62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43154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</a:t>
            </a:r>
            <a:r>
              <a:rPr spc="-75" dirty="0"/>
              <a:t> </a:t>
            </a:r>
            <a:r>
              <a:rPr spc="-5" dirty="0"/>
              <a:t>convolution?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589" y="839779"/>
            <a:ext cx="7296784" cy="4725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80975" indent="-342900">
              <a:lnSpc>
                <a:spcPct val="1202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Convolution is associative </a:t>
            </a:r>
            <a:r>
              <a:rPr sz="2400" dirty="0">
                <a:latin typeface="Arial"/>
                <a:cs typeface="Arial"/>
              </a:rPr>
              <a:t>(cross-corr. </a:t>
            </a:r>
            <a:r>
              <a:rPr sz="2400" spc="-5" dirty="0">
                <a:latin typeface="Arial"/>
                <a:cs typeface="Arial"/>
              </a:rPr>
              <a:t>is not)</a:t>
            </a:r>
            <a:r>
              <a:rPr sz="2800" spc="-5" dirty="0">
                <a:latin typeface="Arial"/>
                <a:cs typeface="Arial"/>
              </a:rPr>
              <a:t>:  </a:t>
            </a:r>
            <a:r>
              <a:rPr sz="2800" dirty="0">
                <a:latin typeface="Arial"/>
                <a:cs typeface="Arial"/>
              </a:rPr>
              <a:t>F * </a:t>
            </a:r>
            <a:r>
              <a:rPr sz="2800" spc="-5" dirty="0">
                <a:latin typeface="Arial"/>
                <a:cs typeface="Arial"/>
              </a:rPr>
              <a:t>(G </a:t>
            </a:r>
            <a:r>
              <a:rPr sz="2800" dirty="0">
                <a:latin typeface="Arial"/>
                <a:cs typeface="Arial"/>
              </a:rPr>
              <a:t>* </a:t>
            </a:r>
            <a:r>
              <a:rPr sz="2800" spc="-5" dirty="0">
                <a:latin typeface="Arial"/>
                <a:cs typeface="Arial"/>
              </a:rPr>
              <a:t>I) </a:t>
            </a:r>
            <a:r>
              <a:rPr sz="2800" dirty="0">
                <a:latin typeface="Arial"/>
                <a:cs typeface="Arial"/>
              </a:rPr>
              <a:t>= </a:t>
            </a:r>
            <a:r>
              <a:rPr sz="2800" spc="-5" dirty="0">
                <a:latin typeface="Arial"/>
                <a:cs typeface="Arial"/>
              </a:rPr>
              <a:t>(F </a:t>
            </a:r>
            <a:r>
              <a:rPr sz="2800" dirty="0">
                <a:latin typeface="Arial"/>
                <a:cs typeface="Arial"/>
              </a:rPr>
              <a:t>* </a:t>
            </a:r>
            <a:r>
              <a:rPr sz="2800" spc="-5" dirty="0">
                <a:latin typeface="Arial"/>
                <a:cs typeface="Arial"/>
              </a:rPr>
              <a:t>G) </a:t>
            </a:r>
            <a:r>
              <a:rPr sz="2800" dirty="0">
                <a:latin typeface="Arial"/>
                <a:cs typeface="Arial"/>
              </a:rPr>
              <a:t>*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</a:t>
            </a:r>
            <a:endParaRPr sz="2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Important for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efficiency:</a:t>
            </a:r>
            <a:endParaRPr sz="2800">
              <a:latin typeface="Arial"/>
              <a:cs typeface="Arial"/>
            </a:endParaRPr>
          </a:p>
          <a:p>
            <a:pPr marL="354965" marR="5080">
              <a:lnSpc>
                <a:spcPct val="100000"/>
              </a:lnSpc>
              <a:spcBef>
                <a:spcPts val="680"/>
              </a:spcBef>
            </a:pPr>
            <a:r>
              <a:rPr sz="2800" dirty="0">
                <a:latin typeface="Arial"/>
                <a:cs typeface="Arial"/>
              </a:rPr>
              <a:t>To apply two filters F and G sequentially to  incoming images I,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pre-compute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(F </a:t>
            </a:r>
            <a:r>
              <a:rPr sz="2800" dirty="0">
                <a:latin typeface="Arial"/>
                <a:cs typeface="Arial"/>
              </a:rPr>
              <a:t>* </a:t>
            </a:r>
            <a:r>
              <a:rPr sz="2800" spc="-5" dirty="0">
                <a:latin typeface="Arial"/>
                <a:cs typeface="Arial"/>
              </a:rPr>
              <a:t>G) and  </a:t>
            </a:r>
            <a:r>
              <a:rPr sz="2800" dirty="0">
                <a:latin typeface="Arial"/>
                <a:cs typeface="Arial"/>
              </a:rPr>
              <a:t>perform only 1 convolution (with pre-  computed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filter)</a:t>
            </a:r>
            <a:endParaRPr sz="2800">
              <a:latin typeface="Arial"/>
              <a:cs typeface="Arial"/>
            </a:endParaRPr>
          </a:p>
          <a:p>
            <a:pPr marL="355600" marR="25400" indent="-342900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Convolution also allows effects of filtering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  be analyzed using Fourier analysis (will  touch on this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later)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229870"/>
            <a:ext cx="68745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Cross-correlation and template</a:t>
            </a:r>
            <a:r>
              <a:rPr sz="3000" spc="-55" dirty="0"/>
              <a:t> </a:t>
            </a:r>
            <a:r>
              <a:rPr sz="3000" spc="-10" dirty="0"/>
              <a:t>matching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752601" y="925576"/>
            <a:ext cx="6567805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Cross-correlation is useful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i="1" spc="-5" dirty="0">
                <a:latin typeface="Arial"/>
                <a:cs typeface="Arial"/>
              </a:rPr>
              <a:t>template</a:t>
            </a:r>
            <a:r>
              <a:rPr sz="2400" i="1" spc="1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matching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75"/>
              </a:lnSpc>
            </a:pPr>
            <a:r>
              <a:rPr sz="2400" spc="-5" dirty="0">
                <a:latin typeface="Arial"/>
                <a:cs typeface="Arial"/>
              </a:rPr>
              <a:t>(locating a given </a:t>
            </a:r>
            <a:r>
              <a:rPr sz="2400" dirty="0">
                <a:latin typeface="Arial"/>
                <a:cs typeface="Arial"/>
              </a:rPr>
              <a:t>pattern </a:t>
            </a:r>
            <a:r>
              <a:rPr sz="2400" spc="-5" dirty="0">
                <a:latin typeface="Arial"/>
                <a:cs typeface="Arial"/>
              </a:rPr>
              <a:t>in an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412" y="2295588"/>
          <a:ext cx="2743198" cy="2552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785620" y="4969255"/>
            <a:ext cx="937259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54454" y="1874265"/>
            <a:ext cx="873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48060" y="2213101"/>
          <a:ext cx="1139825" cy="1133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786119" y="2620771"/>
            <a:ext cx="982979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05402" y="1798065"/>
            <a:ext cx="2533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Template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(pattern)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91707" y="3616945"/>
            <a:ext cx="1954783" cy="285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0328" y="3599179"/>
            <a:ext cx="1605280" cy="405130"/>
          </a:xfrm>
          <a:custGeom>
            <a:avLst/>
            <a:gdLst/>
            <a:ahLst/>
            <a:cxnLst/>
            <a:rect l="l" t="t" r="r" b="b"/>
            <a:pathLst>
              <a:path w="1605279" h="405129">
                <a:moveTo>
                  <a:pt x="1531616" y="362860"/>
                </a:moveTo>
                <a:lnTo>
                  <a:pt x="5334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810" y="9144"/>
                </a:lnTo>
                <a:lnTo>
                  <a:pt x="1529272" y="372745"/>
                </a:lnTo>
                <a:lnTo>
                  <a:pt x="1531616" y="362860"/>
                </a:lnTo>
                <a:close/>
              </a:path>
              <a:path w="1605279" h="405129">
                <a:moveTo>
                  <a:pt x="1547622" y="398679"/>
                </a:moveTo>
                <a:lnTo>
                  <a:pt x="1547622" y="371856"/>
                </a:lnTo>
                <a:lnTo>
                  <a:pt x="1545336" y="374904"/>
                </a:lnTo>
                <a:lnTo>
                  <a:pt x="1541526" y="375666"/>
                </a:lnTo>
                <a:lnTo>
                  <a:pt x="1529272" y="372745"/>
                </a:lnTo>
                <a:lnTo>
                  <a:pt x="1521714" y="404622"/>
                </a:lnTo>
                <a:lnTo>
                  <a:pt x="1547622" y="398679"/>
                </a:lnTo>
                <a:close/>
              </a:path>
              <a:path w="1605279" h="405129">
                <a:moveTo>
                  <a:pt x="1547622" y="371856"/>
                </a:moveTo>
                <a:lnTo>
                  <a:pt x="1546860" y="368046"/>
                </a:lnTo>
                <a:lnTo>
                  <a:pt x="1543812" y="365760"/>
                </a:lnTo>
                <a:lnTo>
                  <a:pt x="1531616" y="362860"/>
                </a:lnTo>
                <a:lnTo>
                  <a:pt x="1529272" y="372745"/>
                </a:lnTo>
                <a:lnTo>
                  <a:pt x="1541526" y="375666"/>
                </a:lnTo>
                <a:lnTo>
                  <a:pt x="1545336" y="374904"/>
                </a:lnTo>
                <a:lnTo>
                  <a:pt x="1547622" y="371856"/>
                </a:lnTo>
                <a:close/>
              </a:path>
              <a:path w="1605279" h="405129">
                <a:moveTo>
                  <a:pt x="1604772" y="385572"/>
                </a:moveTo>
                <a:lnTo>
                  <a:pt x="1539239" y="330708"/>
                </a:lnTo>
                <a:lnTo>
                  <a:pt x="1531616" y="362860"/>
                </a:lnTo>
                <a:lnTo>
                  <a:pt x="1543812" y="365760"/>
                </a:lnTo>
                <a:lnTo>
                  <a:pt x="1546860" y="368046"/>
                </a:lnTo>
                <a:lnTo>
                  <a:pt x="1547622" y="371856"/>
                </a:lnTo>
                <a:lnTo>
                  <a:pt x="1547622" y="398679"/>
                </a:lnTo>
                <a:lnTo>
                  <a:pt x="1604772" y="38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88128" y="3370579"/>
            <a:ext cx="309880" cy="538480"/>
          </a:xfrm>
          <a:custGeom>
            <a:avLst/>
            <a:gdLst/>
            <a:ahLst/>
            <a:cxnLst/>
            <a:rect l="l" t="t" r="r" b="b"/>
            <a:pathLst>
              <a:path w="309879" h="538479">
                <a:moveTo>
                  <a:pt x="275782" y="469304"/>
                </a:moveTo>
                <a:lnTo>
                  <a:pt x="8382" y="2286"/>
                </a:ln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762" y="6858"/>
                </a:lnTo>
                <a:lnTo>
                  <a:pt x="267198" y="474238"/>
                </a:lnTo>
                <a:lnTo>
                  <a:pt x="275782" y="469304"/>
                </a:lnTo>
                <a:close/>
              </a:path>
              <a:path w="309879" h="538479">
                <a:moveTo>
                  <a:pt x="282701" y="520191"/>
                </a:moveTo>
                <a:lnTo>
                  <a:pt x="282701" y="483870"/>
                </a:lnTo>
                <a:lnTo>
                  <a:pt x="280416" y="486918"/>
                </a:lnTo>
                <a:lnTo>
                  <a:pt x="276606" y="487680"/>
                </a:lnTo>
                <a:lnTo>
                  <a:pt x="273558" y="485394"/>
                </a:lnTo>
                <a:lnTo>
                  <a:pt x="267198" y="474238"/>
                </a:lnTo>
                <a:lnTo>
                  <a:pt x="238506" y="490728"/>
                </a:lnTo>
                <a:lnTo>
                  <a:pt x="282701" y="520191"/>
                </a:lnTo>
                <a:close/>
              </a:path>
              <a:path w="309879" h="538479">
                <a:moveTo>
                  <a:pt x="282701" y="483870"/>
                </a:moveTo>
                <a:lnTo>
                  <a:pt x="281939" y="480060"/>
                </a:lnTo>
                <a:lnTo>
                  <a:pt x="275782" y="469304"/>
                </a:lnTo>
                <a:lnTo>
                  <a:pt x="267198" y="474238"/>
                </a:lnTo>
                <a:lnTo>
                  <a:pt x="273558" y="485394"/>
                </a:lnTo>
                <a:lnTo>
                  <a:pt x="276606" y="487680"/>
                </a:lnTo>
                <a:lnTo>
                  <a:pt x="280416" y="486918"/>
                </a:lnTo>
                <a:lnTo>
                  <a:pt x="282701" y="483870"/>
                </a:lnTo>
                <a:close/>
              </a:path>
              <a:path w="309879" h="538479">
                <a:moveTo>
                  <a:pt x="309372" y="537972"/>
                </a:moveTo>
                <a:lnTo>
                  <a:pt x="304800" y="452628"/>
                </a:lnTo>
                <a:lnTo>
                  <a:pt x="275782" y="469304"/>
                </a:lnTo>
                <a:lnTo>
                  <a:pt x="281939" y="480060"/>
                </a:lnTo>
                <a:lnTo>
                  <a:pt x="282701" y="483870"/>
                </a:lnTo>
                <a:lnTo>
                  <a:pt x="282701" y="520191"/>
                </a:lnTo>
                <a:lnTo>
                  <a:pt x="309372" y="537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307012" y="3970464"/>
          <a:ext cx="2665726" cy="2552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2870200" y="5191252"/>
            <a:ext cx="2138680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Highest value  yields location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 pattern in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32452" y="5445505"/>
            <a:ext cx="1450975" cy="247650"/>
          </a:xfrm>
          <a:custGeom>
            <a:avLst/>
            <a:gdLst/>
            <a:ahLst/>
            <a:cxnLst/>
            <a:rect l="l" t="t" r="r" b="b"/>
            <a:pathLst>
              <a:path w="1450975" h="247650">
                <a:moveTo>
                  <a:pt x="1283225" y="134199"/>
                </a:moveTo>
                <a:lnTo>
                  <a:pt x="6096" y="0"/>
                </a:lnTo>
                <a:lnTo>
                  <a:pt x="0" y="56388"/>
                </a:lnTo>
                <a:lnTo>
                  <a:pt x="1277086" y="191249"/>
                </a:lnTo>
                <a:lnTo>
                  <a:pt x="1283225" y="134199"/>
                </a:lnTo>
                <a:close/>
              </a:path>
              <a:path w="1450975" h="247650">
                <a:moveTo>
                  <a:pt x="1311402" y="232590"/>
                </a:moveTo>
                <a:lnTo>
                  <a:pt x="1311402" y="137159"/>
                </a:lnTo>
                <a:lnTo>
                  <a:pt x="1306068" y="194309"/>
                </a:lnTo>
                <a:lnTo>
                  <a:pt x="1277086" y="191249"/>
                </a:lnTo>
                <a:lnTo>
                  <a:pt x="1271015" y="247649"/>
                </a:lnTo>
                <a:lnTo>
                  <a:pt x="1311402" y="232590"/>
                </a:lnTo>
                <a:close/>
              </a:path>
              <a:path w="1450975" h="247650">
                <a:moveTo>
                  <a:pt x="1311402" y="137159"/>
                </a:moveTo>
                <a:lnTo>
                  <a:pt x="1283225" y="134199"/>
                </a:lnTo>
                <a:lnTo>
                  <a:pt x="1277086" y="191249"/>
                </a:lnTo>
                <a:lnTo>
                  <a:pt x="1306068" y="194309"/>
                </a:lnTo>
                <a:lnTo>
                  <a:pt x="1311402" y="137159"/>
                </a:lnTo>
                <a:close/>
              </a:path>
              <a:path w="1450975" h="247650">
                <a:moveTo>
                  <a:pt x="1450847" y="180593"/>
                </a:moveTo>
                <a:lnTo>
                  <a:pt x="1289303" y="77723"/>
                </a:lnTo>
                <a:lnTo>
                  <a:pt x="1283225" y="134199"/>
                </a:lnTo>
                <a:lnTo>
                  <a:pt x="1311402" y="137159"/>
                </a:lnTo>
                <a:lnTo>
                  <a:pt x="1311402" y="232590"/>
                </a:lnTo>
                <a:lnTo>
                  <a:pt x="1450847" y="18059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61530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Nonlinear filters: Median</a:t>
            </a:r>
            <a:r>
              <a:rPr spc="-55" dirty="0"/>
              <a:t> </a:t>
            </a:r>
            <a:r>
              <a:rPr spc="-5" dirty="0"/>
              <a:t>filter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925575"/>
            <a:ext cx="7595870" cy="424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b="1" spc="-5" dirty="0">
                <a:latin typeface="Arial"/>
                <a:cs typeface="Arial"/>
              </a:rPr>
              <a:t>Median Filter </a:t>
            </a:r>
            <a:r>
              <a:rPr sz="2800" dirty="0">
                <a:latin typeface="Arial"/>
                <a:cs typeface="Arial"/>
              </a:rPr>
              <a:t>replaces the value of a pixel  by the median of intensity values of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neighbors</a:t>
            </a:r>
            <a:endParaRPr sz="2800">
              <a:latin typeface="Arial"/>
              <a:cs typeface="Arial"/>
            </a:endParaRPr>
          </a:p>
          <a:p>
            <a:pPr marL="755015" marR="261620" lvl="1" indent="-285115">
              <a:lnSpc>
                <a:spcPct val="100000"/>
              </a:lnSpc>
              <a:spcBef>
                <a:spcPts val="575"/>
              </a:spcBef>
              <a:buChar char="•"/>
              <a:tabLst>
                <a:tab pos="755650" algn="l"/>
                <a:tab pos="756285" algn="l"/>
              </a:tabLst>
            </a:pPr>
            <a:r>
              <a:rPr sz="2400" spc="-5" dirty="0">
                <a:latin typeface="Arial"/>
                <a:cs typeface="Arial"/>
              </a:rPr>
              <a:t>Recall: </a:t>
            </a:r>
            <a:r>
              <a:rPr sz="2400" dirty="0">
                <a:latin typeface="Arial"/>
                <a:cs typeface="Arial"/>
              </a:rPr>
              <a:t>m </a:t>
            </a:r>
            <a:r>
              <a:rPr sz="2400" spc="-5" dirty="0">
                <a:latin typeface="Arial"/>
                <a:cs typeface="Arial"/>
              </a:rPr>
              <a:t>is the median of a set of values iff </a:t>
            </a:r>
            <a:r>
              <a:rPr sz="2400" spc="-10" dirty="0">
                <a:latin typeface="Arial"/>
                <a:cs typeface="Arial"/>
              </a:rPr>
              <a:t>half  </a:t>
            </a:r>
            <a:r>
              <a:rPr sz="2400" spc="-5" dirty="0">
                <a:latin typeface="Arial"/>
                <a:cs typeface="Arial"/>
              </a:rPr>
              <a:t>the values in the set are &lt;= </a:t>
            </a:r>
            <a:r>
              <a:rPr sz="2400" dirty="0">
                <a:latin typeface="Arial"/>
                <a:cs typeface="Arial"/>
              </a:rPr>
              <a:t>m </a:t>
            </a:r>
            <a:r>
              <a:rPr sz="2400" spc="-5" dirty="0">
                <a:latin typeface="Arial"/>
                <a:cs typeface="Arial"/>
              </a:rPr>
              <a:t>and half are &gt;=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m.</a:t>
            </a:r>
            <a:endParaRPr sz="2400">
              <a:latin typeface="Arial"/>
              <a:cs typeface="Arial"/>
            </a:endParaRPr>
          </a:p>
          <a:p>
            <a:pPr marL="755015" marR="73025" lvl="1" indent="-285115">
              <a:lnSpc>
                <a:spcPct val="100000"/>
              </a:lnSpc>
              <a:spcBef>
                <a:spcPts val="565"/>
              </a:spcBef>
              <a:buChar char="•"/>
              <a:tabLst>
                <a:tab pos="755015" algn="l"/>
                <a:tab pos="755650" algn="l"/>
              </a:tabLst>
            </a:pPr>
            <a:r>
              <a:rPr sz="2400" spc="-5" dirty="0">
                <a:latin typeface="Arial"/>
                <a:cs typeface="Arial"/>
              </a:rPr>
              <a:t>Median filtering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image </a:t>
            </a:r>
            <a:r>
              <a:rPr sz="2400" dirty="0">
                <a:latin typeface="Arial"/>
                <a:cs typeface="Arial"/>
              </a:rPr>
              <a:t>I: For </a:t>
            </a:r>
            <a:r>
              <a:rPr sz="2400" spc="-5" dirty="0">
                <a:latin typeface="Arial"/>
                <a:cs typeface="Arial"/>
              </a:rPr>
              <a:t>each location </a:t>
            </a:r>
            <a:r>
              <a:rPr sz="2400" dirty="0">
                <a:latin typeface="Arial"/>
                <a:cs typeface="Arial"/>
              </a:rPr>
              <a:t>(x,y),  sort </a:t>
            </a:r>
            <a:r>
              <a:rPr sz="2400" spc="-5" dirty="0">
                <a:latin typeface="Arial"/>
                <a:cs typeface="Arial"/>
              </a:rPr>
              <a:t>intensity values in </a:t>
            </a:r>
            <a:r>
              <a:rPr sz="2400" dirty="0">
                <a:latin typeface="Arial"/>
                <a:cs typeface="Arial"/>
              </a:rPr>
              <a:t>its </a:t>
            </a:r>
            <a:r>
              <a:rPr sz="2400" spc="-5" dirty="0">
                <a:latin typeface="Arial"/>
                <a:cs typeface="Arial"/>
              </a:rPr>
              <a:t>neighborhood,  determine median intensity value, and assign </a:t>
            </a:r>
            <a:r>
              <a:rPr sz="2400" dirty="0">
                <a:latin typeface="Arial"/>
                <a:cs typeface="Arial"/>
              </a:rPr>
              <a:t>that  </a:t>
            </a:r>
            <a:r>
              <a:rPr sz="2400" spc="-5" dirty="0">
                <a:latin typeface="Arial"/>
                <a:cs typeface="Arial"/>
              </a:rPr>
              <a:t>value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I(x,y)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Is a median filter better than a mean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filter?</a:t>
            </a:r>
            <a:endParaRPr sz="2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Is median filtering a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convolution?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229870"/>
            <a:ext cx="75520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Comparison of filters (salt-and-pepper</a:t>
            </a:r>
            <a:r>
              <a:rPr sz="3000" spc="-65" dirty="0"/>
              <a:t> </a:t>
            </a:r>
            <a:r>
              <a:rPr sz="3000" spc="-10" dirty="0"/>
              <a:t>noise)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321230" y="965810"/>
            <a:ext cx="6331789" cy="2602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1414" y="3670677"/>
            <a:ext cx="6362084" cy="2242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369809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Comparison of filters (Gaussian</a:t>
            </a:r>
            <a:r>
              <a:rPr spc="-40" dirty="0"/>
              <a:t> </a:t>
            </a:r>
            <a:r>
              <a:rPr spc="-5" dirty="0"/>
              <a:t>noise)</a:t>
            </a:r>
          </a:p>
        </p:txBody>
      </p:sp>
      <p:sp>
        <p:nvSpPr>
          <p:cNvPr id="3" name="object 3"/>
          <p:cNvSpPr/>
          <p:nvPr/>
        </p:nvSpPr>
        <p:spPr>
          <a:xfrm>
            <a:off x="1286418" y="3843019"/>
            <a:ext cx="6397080" cy="2240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0300" y="901700"/>
            <a:ext cx="6532625" cy="2668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1625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What’s on our plate</a:t>
            </a:r>
            <a:r>
              <a:rPr sz="3400" spc="-50" dirty="0"/>
              <a:t> </a:t>
            </a:r>
            <a:r>
              <a:rPr sz="3400" spc="-5" dirty="0"/>
              <a:t>today?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066855"/>
            <a:ext cx="5508625" cy="3048912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Image sampling and pyramid</a:t>
            </a:r>
          </a:p>
          <a:p>
            <a:pPr marL="812165" lvl="1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altLang="zh-CN" sz="2000" spc="-10" dirty="0">
              <a:latin typeface="Times New Roman"/>
              <a:cs typeface="Times New Roman"/>
            </a:endParaRPr>
          </a:p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altLang="zh-CN" sz="2800" spc="-5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altLang="zh-CN" sz="2800" spc="-5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Edge detection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537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864984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/>
              <a:t>A </a:t>
            </a:r>
            <a:r>
              <a:rPr sz="3400" spc="-5" dirty="0"/>
              <a:t>picture is worth </a:t>
            </a:r>
            <a:r>
              <a:rPr sz="3400" dirty="0"/>
              <a:t>a </a:t>
            </a:r>
            <a:r>
              <a:rPr sz="3400" spc="-5" dirty="0"/>
              <a:t>thousand</a:t>
            </a:r>
            <a:r>
              <a:rPr sz="3400" spc="-45" dirty="0"/>
              <a:t> </a:t>
            </a:r>
            <a:r>
              <a:rPr sz="3400" spc="-5" dirty="0"/>
              <a:t>words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905002" y="5696456"/>
            <a:ext cx="7331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Can a computer infer what happened </a:t>
            </a:r>
            <a:r>
              <a:rPr sz="2400" dirty="0">
                <a:latin typeface="Arial"/>
                <a:cs typeface="Arial"/>
              </a:rPr>
              <a:t>from the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54300" y="977899"/>
            <a:ext cx="3360419" cy="4503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1993264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Motivation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254500" y="63500"/>
            <a:ext cx="4864100" cy="676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2800" y="1727200"/>
            <a:ext cx="282130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image is </a:t>
            </a:r>
            <a:r>
              <a:rPr sz="2400" dirty="0">
                <a:latin typeface="Arial"/>
                <a:cs typeface="Arial"/>
              </a:rPr>
              <a:t>too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big  </a:t>
            </a:r>
            <a:r>
              <a:rPr sz="2400" dirty="0">
                <a:latin typeface="Arial"/>
                <a:cs typeface="Arial"/>
              </a:rPr>
              <a:t>to fit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screen.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shrink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 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half its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9147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75" dirty="0"/>
              <a:t> </a:t>
            </a:r>
            <a:r>
              <a:rPr spc="-5" dirty="0"/>
              <a:t>sub-sampling</a:t>
            </a:r>
          </a:p>
        </p:txBody>
      </p:sp>
      <p:sp>
        <p:nvSpPr>
          <p:cNvPr id="3" name="object 3"/>
          <p:cNvSpPr/>
          <p:nvPr/>
        </p:nvSpPr>
        <p:spPr>
          <a:xfrm>
            <a:off x="1282700" y="1892300"/>
            <a:ext cx="3181350" cy="4187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8503" y="2857753"/>
            <a:ext cx="1587245" cy="209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50100" y="3340099"/>
            <a:ext cx="800099" cy="1053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2601" y="1004824"/>
            <a:ext cx="7512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Throw away every other row and column to </a:t>
            </a:r>
            <a:r>
              <a:rPr sz="2000" spc="-10" dirty="0">
                <a:latin typeface="Arial"/>
                <a:cs typeface="Arial"/>
              </a:rPr>
              <a:t>create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smaller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- called </a:t>
            </a:r>
            <a:r>
              <a:rPr sz="2000" i="1" spc="-5" dirty="0">
                <a:latin typeface="Arial"/>
                <a:cs typeface="Arial"/>
              </a:rPr>
              <a:t>image</a:t>
            </a:r>
            <a:r>
              <a:rPr sz="2000" i="1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sub-sampling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0926" y="4417821"/>
            <a:ext cx="212471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1/8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400" spc="-5" dirty="0">
                <a:latin typeface="Arial"/>
                <a:cs typeface="Arial"/>
              </a:rPr>
              <a:t>1/4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1401" y="6183376"/>
            <a:ext cx="4483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1/2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1700"/>
            <a:ext cx="6140450" cy="4200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59500" y="887221"/>
            <a:ext cx="2959100" cy="4214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9147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75" dirty="0"/>
              <a:t> </a:t>
            </a:r>
            <a:r>
              <a:rPr spc="-5" dirty="0"/>
              <a:t>sub-sampling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92676" y="5217921"/>
            <a:ext cx="9309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(2x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zoom)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0602" y="5116576"/>
            <a:ext cx="3648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2465" algn="l"/>
              </a:tabLst>
            </a:pPr>
            <a:r>
              <a:rPr sz="2400" spc="-5" dirty="0">
                <a:latin typeface="Arial"/>
                <a:cs typeface="Arial"/>
              </a:rPr>
              <a:t>1/</a:t>
            </a:r>
            <a:r>
              <a:rPr sz="2400" dirty="0">
                <a:latin typeface="Arial"/>
                <a:cs typeface="Arial"/>
              </a:rPr>
              <a:t>4	</a:t>
            </a:r>
            <a:r>
              <a:rPr sz="2400" spc="-5" dirty="0">
                <a:latin typeface="Arial"/>
                <a:cs typeface="Arial"/>
              </a:rPr>
              <a:t>1/8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3076" y="5217921"/>
            <a:ext cx="9309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(4x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zoom)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2002" y="5800850"/>
            <a:ext cx="3476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Waarom zo jagged kijk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ik?*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2202" y="5116574"/>
            <a:ext cx="4483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1/2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63900" y="4278121"/>
            <a:ext cx="3886200" cy="1957705"/>
          </a:xfrm>
          <a:custGeom>
            <a:avLst/>
            <a:gdLst/>
            <a:ahLst/>
            <a:cxnLst/>
            <a:rect l="l" t="t" r="r" b="b"/>
            <a:pathLst>
              <a:path w="3886200" h="1957704">
                <a:moveTo>
                  <a:pt x="647700" y="1500378"/>
                </a:moveTo>
                <a:lnTo>
                  <a:pt x="572226" y="1500893"/>
                </a:lnTo>
                <a:lnTo>
                  <a:pt x="499294" y="1502399"/>
                </a:lnTo>
                <a:lnTo>
                  <a:pt x="429391" y="1504839"/>
                </a:lnTo>
                <a:lnTo>
                  <a:pt x="363005" y="1508153"/>
                </a:lnTo>
                <a:lnTo>
                  <a:pt x="300624" y="1512284"/>
                </a:lnTo>
                <a:lnTo>
                  <a:pt x="242738" y="1517173"/>
                </a:lnTo>
                <a:lnTo>
                  <a:pt x="189833" y="1522761"/>
                </a:lnTo>
                <a:lnTo>
                  <a:pt x="142398" y="1528991"/>
                </a:lnTo>
                <a:lnTo>
                  <a:pt x="100921" y="1535805"/>
                </a:lnTo>
                <a:lnTo>
                  <a:pt x="37796" y="1550947"/>
                </a:lnTo>
                <a:lnTo>
                  <a:pt x="0" y="1576578"/>
                </a:lnTo>
                <a:lnTo>
                  <a:pt x="0" y="1881378"/>
                </a:lnTo>
                <a:lnTo>
                  <a:pt x="37796" y="1907008"/>
                </a:lnTo>
                <a:lnTo>
                  <a:pt x="100921" y="1922150"/>
                </a:lnTo>
                <a:lnTo>
                  <a:pt x="142398" y="1928964"/>
                </a:lnTo>
                <a:lnTo>
                  <a:pt x="189833" y="1935194"/>
                </a:lnTo>
                <a:lnTo>
                  <a:pt x="242738" y="1940782"/>
                </a:lnTo>
                <a:lnTo>
                  <a:pt x="300624" y="1945671"/>
                </a:lnTo>
                <a:lnTo>
                  <a:pt x="363005" y="1949802"/>
                </a:lnTo>
                <a:lnTo>
                  <a:pt x="429391" y="1953116"/>
                </a:lnTo>
                <a:lnTo>
                  <a:pt x="499294" y="1955556"/>
                </a:lnTo>
                <a:lnTo>
                  <a:pt x="572226" y="1957062"/>
                </a:lnTo>
                <a:lnTo>
                  <a:pt x="647700" y="1957578"/>
                </a:lnTo>
                <a:lnTo>
                  <a:pt x="3238499" y="1957578"/>
                </a:lnTo>
                <a:lnTo>
                  <a:pt x="3313973" y="1957062"/>
                </a:lnTo>
                <a:lnTo>
                  <a:pt x="3386905" y="1955556"/>
                </a:lnTo>
                <a:lnTo>
                  <a:pt x="3456808" y="1953116"/>
                </a:lnTo>
                <a:lnTo>
                  <a:pt x="3523194" y="1949802"/>
                </a:lnTo>
                <a:lnTo>
                  <a:pt x="3585575" y="1945671"/>
                </a:lnTo>
                <a:lnTo>
                  <a:pt x="3643461" y="1940782"/>
                </a:lnTo>
                <a:lnTo>
                  <a:pt x="3696366" y="1935194"/>
                </a:lnTo>
                <a:lnTo>
                  <a:pt x="3743801" y="1928964"/>
                </a:lnTo>
                <a:lnTo>
                  <a:pt x="3785278" y="1922150"/>
                </a:lnTo>
                <a:lnTo>
                  <a:pt x="3848403" y="1907008"/>
                </a:lnTo>
                <a:lnTo>
                  <a:pt x="3886199" y="1881378"/>
                </a:lnTo>
                <a:lnTo>
                  <a:pt x="3886199" y="1576577"/>
                </a:lnTo>
                <a:lnTo>
                  <a:pt x="3848403" y="1550947"/>
                </a:lnTo>
                <a:lnTo>
                  <a:pt x="3785278" y="1535805"/>
                </a:lnTo>
                <a:lnTo>
                  <a:pt x="3743801" y="1528991"/>
                </a:lnTo>
                <a:lnTo>
                  <a:pt x="3696366" y="1522761"/>
                </a:lnTo>
                <a:lnTo>
                  <a:pt x="3643461" y="1517173"/>
                </a:lnTo>
                <a:lnTo>
                  <a:pt x="3585575" y="1512284"/>
                </a:lnTo>
                <a:lnTo>
                  <a:pt x="3523194" y="1508153"/>
                </a:lnTo>
                <a:lnTo>
                  <a:pt x="3456808" y="1504839"/>
                </a:lnTo>
                <a:lnTo>
                  <a:pt x="3386905" y="1502399"/>
                </a:lnTo>
                <a:lnTo>
                  <a:pt x="3313973" y="1500893"/>
                </a:lnTo>
                <a:lnTo>
                  <a:pt x="3238499" y="1500377"/>
                </a:lnTo>
                <a:lnTo>
                  <a:pt x="3512819" y="0"/>
                </a:lnTo>
                <a:lnTo>
                  <a:pt x="2266950" y="1500377"/>
                </a:lnTo>
                <a:lnTo>
                  <a:pt x="647700" y="1500378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62802" y="6568184"/>
            <a:ext cx="28378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*Dutch for “Why do I look so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jagged?”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65099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Artifacts arising </a:t>
            </a:r>
            <a:r>
              <a:rPr dirty="0"/>
              <a:t>from </a:t>
            </a:r>
            <a:r>
              <a:rPr spc="-5" dirty="0"/>
              <a:t>bad</a:t>
            </a:r>
            <a:r>
              <a:rPr spc="-40" dirty="0"/>
              <a:t> </a:t>
            </a:r>
            <a:r>
              <a:rPr spc="-5" dirty="0"/>
              <a:t>sampling</a:t>
            </a:r>
          </a:p>
        </p:txBody>
      </p:sp>
      <p:sp>
        <p:nvSpPr>
          <p:cNvPr id="3" name="object 3"/>
          <p:cNvSpPr/>
          <p:nvPr/>
        </p:nvSpPr>
        <p:spPr>
          <a:xfrm>
            <a:off x="2501900" y="4025900"/>
            <a:ext cx="5410200" cy="182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01900" y="1435099"/>
            <a:ext cx="5410200" cy="1828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1955800"/>
            <a:ext cx="18789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Jagged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profiles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5975" y="3403600"/>
            <a:ext cx="716280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7904" indent="-153035">
              <a:lnSpc>
                <a:spcPct val="100000"/>
              </a:lnSpc>
              <a:spcBef>
                <a:spcPts val="100"/>
              </a:spcBef>
              <a:buFont typeface="Symbol"/>
              <a:buChar char=""/>
              <a:tabLst>
                <a:tab pos="3558540" algn="l"/>
              </a:tabLst>
            </a:pPr>
            <a:r>
              <a:rPr sz="2400" spc="-5" dirty="0">
                <a:latin typeface="Times New Roman"/>
                <a:cs typeface="Times New Roman"/>
              </a:rPr>
              <a:t>represents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sampled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location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z="2400" spc="-5" dirty="0">
                <a:latin typeface="Times New Roman"/>
                <a:cs typeface="Times New Roman"/>
              </a:rPr>
              <a:t>Missing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details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232791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2D</a:t>
            </a:r>
            <a:r>
              <a:rPr spc="-8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469895" y="1079500"/>
            <a:ext cx="5473455" cy="546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10402" y="2224023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Good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10402" y="5011343"/>
            <a:ext cx="141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Bad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0100" y="3595369"/>
            <a:ext cx="788669" cy="1040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51552" y="3102355"/>
            <a:ext cx="1565147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2700" y="2120900"/>
            <a:ext cx="3131819" cy="4120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2601" y="229870"/>
            <a:ext cx="6856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Sub-sampling with Gaussian</a:t>
            </a:r>
            <a:r>
              <a:rPr sz="3000" spc="-80" dirty="0"/>
              <a:t> </a:t>
            </a:r>
            <a:r>
              <a:rPr sz="3000" spc="-5" dirty="0"/>
              <a:t>pre-filtering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1971801" y="4646421"/>
            <a:ext cx="5937885" cy="208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G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1/8</a:t>
            </a:r>
            <a:endParaRPr sz="2400">
              <a:latin typeface="Arial"/>
              <a:cs typeface="Arial"/>
            </a:endParaRPr>
          </a:p>
          <a:p>
            <a:pPr marL="3503295">
              <a:lnSpc>
                <a:spcPct val="100000"/>
              </a:lnSpc>
              <a:spcBef>
                <a:spcPts val="1814"/>
              </a:spcBef>
            </a:pP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1/4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Gaussian </a:t>
            </a:r>
            <a:r>
              <a:rPr sz="2400" spc="-5" dirty="0">
                <a:latin typeface="Arial"/>
                <a:cs typeface="Arial"/>
              </a:rPr>
              <a:t>1/2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001" y="859245"/>
            <a:ext cx="7874000" cy="10985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latin typeface="Arial"/>
                <a:cs typeface="Arial"/>
              </a:rPr>
              <a:t>Blur the </a:t>
            </a:r>
            <a:r>
              <a:rPr sz="2400" spc="-5" dirty="0">
                <a:latin typeface="Arial"/>
                <a:cs typeface="Arial"/>
              </a:rPr>
              <a:t>image </a:t>
            </a:r>
            <a:r>
              <a:rPr sz="2400" dirty="0">
                <a:latin typeface="Arial"/>
                <a:cs typeface="Arial"/>
              </a:rPr>
              <a:t>(low </a:t>
            </a:r>
            <a:r>
              <a:rPr sz="2400" spc="-5" dirty="0">
                <a:latin typeface="Arial"/>
                <a:cs typeface="Arial"/>
              </a:rPr>
              <a:t>pass </a:t>
            </a:r>
            <a:r>
              <a:rPr sz="2400" dirty="0">
                <a:latin typeface="Arial"/>
                <a:cs typeface="Arial"/>
              </a:rPr>
              <a:t>filter) the </a:t>
            </a:r>
            <a:r>
              <a:rPr sz="2400" spc="-5" dirty="0">
                <a:latin typeface="Arial"/>
                <a:cs typeface="Arial"/>
              </a:rPr>
              <a:t>image, </a:t>
            </a:r>
            <a:r>
              <a:rPr sz="2400" i="1" spc="-5" dirty="0">
                <a:latin typeface="Arial"/>
                <a:cs typeface="Arial"/>
              </a:rPr>
              <a:t>then</a:t>
            </a:r>
            <a:r>
              <a:rPr sz="2400" i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subsample</a:t>
            </a:r>
          </a:p>
          <a:p>
            <a:pPr marL="755650" indent="-285750">
              <a:lnSpc>
                <a:spcPct val="100000"/>
              </a:lnSpc>
              <a:spcBef>
                <a:spcPts val="240"/>
              </a:spcBef>
              <a:buChar char="•"/>
              <a:tabLst>
                <a:tab pos="755015" algn="l"/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Blur using Gaussian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filter</a:t>
            </a:r>
            <a:endParaRPr sz="2000" dirty="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24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Filter size should </a:t>
            </a:r>
            <a:r>
              <a:rPr sz="2000" spc="-10" dirty="0">
                <a:latin typeface="Arial"/>
                <a:cs typeface="Arial"/>
              </a:rPr>
              <a:t>double </a:t>
            </a:r>
            <a:r>
              <a:rPr sz="2000" spc="-5" dirty="0">
                <a:latin typeface="Arial"/>
                <a:cs typeface="Arial"/>
              </a:rPr>
              <a:t>for each ½ size reduction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(Nyquist)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5700" y="901699"/>
            <a:ext cx="2882900" cy="4157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33776" y="901699"/>
            <a:ext cx="3125723" cy="412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01700"/>
            <a:ext cx="2966720" cy="4120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2601" y="229870"/>
            <a:ext cx="6856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Sub-sampling with Gaussian</a:t>
            </a:r>
            <a:r>
              <a:rPr sz="3000" spc="-80" dirty="0"/>
              <a:t> </a:t>
            </a:r>
            <a:r>
              <a:rPr sz="3000" spc="-5" dirty="0"/>
              <a:t>pre-filtering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3768597" y="5116576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G </a:t>
            </a:r>
            <a:r>
              <a:rPr sz="2400" spc="-5" dirty="0">
                <a:latin typeface="Arial"/>
                <a:cs typeface="Arial"/>
              </a:rPr>
              <a:t>1/4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(2xzoom)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8997" y="5116576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G </a:t>
            </a:r>
            <a:r>
              <a:rPr sz="2400" spc="-5" dirty="0">
                <a:latin typeface="Arial"/>
                <a:cs typeface="Arial"/>
              </a:rPr>
              <a:t>1/8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(4xzoom)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201" y="5116576"/>
            <a:ext cx="1822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Gaussian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1/2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1700"/>
            <a:ext cx="2969006" cy="41277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30727" y="901699"/>
            <a:ext cx="3125723" cy="412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38747" y="900175"/>
            <a:ext cx="2879852" cy="4157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0473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Compare</a:t>
            </a:r>
            <a:r>
              <a:rPr spc="-75" dirty="0"/>
              <a:t> </a:t>
            </a:r>
            <a:r>
              <a:rPr spc="-5" dirty="0"/>
              <a:t>with...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00602" y="5116576"/>
            <a:ext cx="152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4520" algn="l"/>
              </a:tabLst>
            </a:pPr>
            <a:r>
              <a:rPr sz="2400" spc="-5" dirty="0">
                <a:latin typeface="Arial"/>
                <a:cs typeface="Arial"/>
              </a:rPr>
              <a:t>1/4	</a:t>
            </a:r>
            <a:r>
              <a:rPr sz="1600" dirty="0">
                <a:latin typeface="Arial"/>
                <a:cs typeface="Arial"/>
              </a:rPr>
              <a:t>(2x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zoom)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01002" y="5116576"/>
            <a:ext cx="152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4520" algn="l"/>
              </a:tabLst>
            </a:pPr>
            <a:r>
              <a:rPr sz="2400" spc="-5" dirty="0">
                <a:latin typeface="Arial"/>
                <a:cs typeface="Arial"/>
              </a:rPr>
              <a:t>1/8	</a:t>
            </a:r>
            <a:r>
              <a:rPr sz="1600" dirty="0">
                <a:latin typeface="Arial"/>
                <a:cs typeface="Arial"/>
              </a:rPr>
              <a:t>(4x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zoom)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2202" y="5116576"/>
            <a:ext cx="4483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1/2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39330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Some times we want many</a:t>
            </a:r>
            <a:r>
              <a:rPr spc="-25" dirty="0"/>
              <a:t> </a:t>
            </a:r>
            <a:r>
              <a:rPr spc="-5" dirty="0"/>
              <a:t>resolutions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587500" y="1003046"/>
            <a:ext cx="5638800" cy="3937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1602" y="5067731"/>
            <a:ext cx="7727950" cy="15424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latin typeface="Arial"/>
                <a:cs typeface="Arial"/>
              </a:rPr>
              <a:t>Known as a </a:t>
            </a:r>
            <a:r>
              <a:rPr sz="1800" b="1" spc="-5" dirty="0">
                <a:latin typeface="Arial"/>
                <a:cs typeface="Arial"/>
              </a:rPr>
              <a:t>Gaussian Pyramid </a:t>
            </a:r>
            <a:r>
              <a:rPr sz="1800" dirty="0">
                <a:latin typeface="Arial"/>
                <a:cs typeface="Arial"/>
              </a:rPr>
              <a:t>[Burt </a:t>
            </a:r>
            <a:r>
              <a:rPr sz="1800" spc="-5" dirty="0">
                <a:latin typeface="Arial"/>
                <a:cs typeface="Arial"/>
              </a:rPr>
              <a:t>and Adelson,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1983]</a:t>
            </a:r>
            <a:endParaRPr sz="18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229"/>
              </a:spcBef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In computer graphics,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i="1" spc="-5" dirty="0">
                <a:latin typeface="Arial"/>
                <a:cs typeface="Arial"/>
              </a:rPr>
              <a:t>mip map </a:t>
            </a:r>
            <a:r>
              <a:rPr sz="1800" dirty="0">
                <a:latin typeface="Arial"/>
                <a:cs typeface="Arial"/>
              </a:rPr>
              <a:t>[Williams,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1983]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229"/>
              </a:spcBef>
              <a:buChar char="•"/>
              <a:tabLst>
                <a:tab pos="755015" algn="l"/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precursor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i="1" spc="-5" dirty="0">
                <a:latin typeface="Arial"/>
                <a:cs typeface="Arial"/>
              </a:rPr>
              <a:t>wavelet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transform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800" dirty="0">
                <a:latin typeface="Arial"/>
                <a:cs typeface="Arial"/>
              </a:rPr>
              <a:t>Gaussian </a:t>
            </a:r>
            <a:r>
              <a:rPr sz="1800" spc="-5" dirty="0">
                <a:latin typeface="Arial"/>
                <a:cs typeface="Arial"/>
              </a:rPr>
              <a:t>Pyramids have all sorts of applications in computer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vision</a:t>
            </a:r>
            <a:endParaRPr sz="18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225"/>
              </a:spcBef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Texture synthesis, compression, </a:t>
            </a:r>
            <a:r>
              <a:rPr sz="1800" dirty="0">
                <a:latin typeface="Arial"/>
                <a:cs typeface="Arial"/>
              </a:rPr>
              <a:t>feature </a:t>
            </a:r>
            <a:r>
              <a:rPr sz="1800" spc="-5" dirty="0">
                <a:latin typeface="Arial"/>
                <a:cs typeface="Arial"/>
              </a:rPr>
              <a:t>detection, object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recognition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95376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Gaussian pyramid</a:t>
            </a:r>
            <a:r>
              <a:rPr spc="-55" dirty="0"/>
              <a:t> </a:t>
            </a:r>
            <a:r>
              <a:rPr spc="-5" dirty="0"/>
              <a:t>construction</a:t>
            </a:r>
          </a:p>
        </p:txBody>
      </p:sp>
      <p:sp>
        <p:nvSpPr>
          <p:cNvPr id="3" name="object 3"/>
          <p:cNvSpPr/>
          <p:nvPr/>
        </p:nvSpPr>
        <p:spPr>
          <a:xfrm>
            <a:off x="2573337" y="36401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4337" y="36401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5337" y="36401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7337" y="36401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16337" y="36401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8337" y="36401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59337" y="36401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21337" y="36401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40337" y="36401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87700" y="2959100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0" y="609600"/>
                </a:lnTo>
                <a:lnTo>
                  <a:pt x="381000" y="609600"/>
                </a:lnTo>
                <a:lnTo>
                  <a:pt x="381000" y="228600"/>
                </a:lnTo>
                <a:lnTo>
                  <a:pt x="762000" y="228600"/>
                </a:lnTo>
                <a:lnTo>
                  <a:pt x="762000" y="0"/>
                </a:lnTo>
                <a:lnTo>
                  <a:pt x="1143000" y="0"/>
                </a:lnTo>
                <a:lnTo>
                  <a:pt x="1143000" y="228600"/>
                </a:lnTo>
                <a:lnTo>
                  <a:pt x="1524000" y="228600"/>
                </a:lnTo>
                <a:lnTo>
                  <a:pt x="1524000" y="609600"/>
                </a:lnTo>
                <a:lnTo>
                  <a:pt x="1905000" y="609600"/>
                </a:lnTo>
                <a:lnTo>
                  <a:pt x="1905000" y="7620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3337" y="27257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35337" y="27257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02100" y="2730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099"/>
                </a:moveTo>
                <a:lnTo>
                  <a:pt x="73247" y="23145"/>
                </a:lnTo>
                <a:lnTo>
                  <a:pt x="65150" y="11048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9" y="11048"/>
                </a:lnTo>
                <a:lnTo>
                  <a:pt x="2952" y="23145"/>
                </a:lnTo>
                <a:lnTo>
                  <a:pt x="0" y="38099"/>
                </a:lnTo>
                <a:lnTo>
                  <a:pt x="2952" y="53054"/>
                </a:lnTo>
                <a:lnTo>
                  <a:pt x="11049" y="65150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0" y="65150"/>
                </a:lnTo>
                <a:lnTo>
                  <a:pt x="73247" y="53054"/>
                </a:lnTo>
                <a:lnTo>
                  <a:pt x="76200" y="38099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02100" y="2730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145" y="2952"/>
                </a:lnTo>
                <a:lnTo>
                  <a:pt x="11049" y="11048"/>
                </a:lnTo>
                <a:lnTo>
                  <a:pt x="2952" y="23145"/>
                </a:lnTo>
                <a:lnTo>
                  <a:pt x="0" y="38099"/>
                </a:lnTo>
                <a:lnTo>
                  <a:pt x="2952" y="53054"/>
                </a:lnTo>
                <a:lnTo>
                  <a:pt x="11049" y="65150"/>
                </a:lnTo>
                <a:lnTo>
                  <a:pt x="23145" y="73247"/>
                </a:lnTo>
                <a:lnTo>
                  <a:pt x="38100" y="76200"/>
                </a:lnTo>
                <a:lnTo>
                  <a:pt x="53054" y="73247"/>
                </a:lnTo>
                <a:lnTo>
                  <a:pt x="65150" y="65150"/>
                </a:lnTo>
                <a:lnTo>
                  <a:pt x="73247" y="53054"/>
                </a:lnTo>
                <a:lnTo>
                  <a:pt x="76200" y="38099"/>
                </a:lnTo>
                <a:lnTo>
                  <a:pt x="73247" y="23145"/>
                </a:lnTo>
                <a:lnTo>
                  <a:pt x="65150" y="11048"/>
                </a:lnTo>
                <a:lnTo>
                  <a:pt x="53054" y="2952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59337" y="27257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1337" y="2725737"/>
            <a:ext cx="85725" cy="85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06671" y="2806700"/>
            <a:ext cx="76200" cy="157480"/>
          </a:xfrm>
          <a:custGeom>
            <a:avLst/>
            <a:gdLst/>
            <a:ahLst/>
            <a:cxnLst/>
            <a:rect l="l" t="t" r="r" b="b"/>
            <a:pathLst>
              <a:path w="76200" h="15748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3527" y="76200"/>
                </a:lnTo>
                <a:lnTo>
                  <a:pt x="33527" y="63246"/>
                </a:lnTo>
                <a:lnTo>
                  <a:pt x="35051" y="60198"/>
                </a:lnTo>
                <a:lnTo>
                  <a:pt x="38100" y="58674"/>
                </a:lnTo>
                <a:lnTo>
                  <a:pt x="41910" y="60198"/>
                </a:lnTo>
                <a:lnTo>
                  <a:pt x="42672" y="63246"/>
                </a:lnTo>
                <a:lnTo>
                  <a:pt x="42672" y="76200"/>
                </a:lnTo>
                <a:lnTo>
                  <a:pt x="76200" y="76200"/>
                </a:lnTo>
                <a:close/>
              </a:path>
              <a:path w="76200" h="157480">
                <a:moveTo>
                  <a:pt x="42672" y="76200"/>
                </a:moveTo>
                <a:lnTo>
                  <a:pt x="42672" y="63246"/>
                </a:lnTo>
                <a:lnTo>
                  <a:pt x="41910" y="60198"/>
                </a:lnTo>
                <a:lnTo>
                  <a:pt x="38100" y="58674"/>
                </a:lnTo>
                <a:lnTo>
                  <a:pt x="35051" y="60198"/>
                </a:lnTo>
                <a:lnTo>
                  <a:pt x="33527" y="63246"/>
                </a:lnTo>
                <a:lnTo>
                  <a:pt x="33527" y="76200"/>
                </a:lnTo>
                <a:lnTo>
                  <a:pt x="42672" y="76200"/>
                </a:lnTo>
                <a:close/>
              </a:path>
              <a:path w="76200" h="157480">
                <a:moveTo>
                  <a:pt x="42672" y="152400"/>
                </a:moveTo>
                <a:lnTo>
                  <a:pt x="42672" y="76200"/>
                </a:lnTo>
                <a:lnTo>
                  <a:pt x="33527" y="76200"/>
                </a:lnTo>
                <a:lnTo>
                  <a:pt x="33527" y="152400"/>
                </a:lnTo>
                <a:lnTo>
                  <a:pt x="35051" y="155448"/>
                </a:lnTo>
                <a:lnTo>
                  <a:pt x="38100" y="156972"/>
                </a:lnTo>
                <a:lnTo>
                  <a:pt x="41910" y="155448"/>
                </a:lnTo>
                <a:lnTo>
                  <a:pt x="4267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73337" y="1799907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7337" y="1799907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21337" y="1799907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39772" y="2044700"/>
            <a:ext cx="3802379" cy="762000"/>
          </a:xfrm>
          <a:custGeom>
            <a:avLst/>
            <a:gdLst/>
            <a:ahLst/>
            <a:cxnLst/>
            <a:rect l="l" t="t" r="r" b="b"/>
            <a:pathLst>
              <a:path w="3802379" h="762000">
                <a:moveTo>
                  <a:pt x="0" y="762000"/>
                </a:moveTo>
                <a:lnTo>
                  <a:pt x="0" y="609600"/>
                </a:lnTo>
                <a:lnTo>
                  <a:pt x="760475" y="609599"/>
                </a:lnTo>
                <a:lnTo>
                  <a:pt x="760475" y="228599"/>
                </a:lnTo>
                <a:lnTo>
                  <a:pt x="1520951" y="228599"/>
                </a:lnTo>
                <a:lnTo>
                  <a:pt x="1520951" y="0"/>
                </a:lnTo>
                <a:lnTo>
                  <a:pt x="2281427" y="0"/>
                </a:lnTo>
                <a:lnTo>
                  <a:pt x="2281427" y="228599"/>
                </a:lnTo>
                <a:lnTo>
                  <a:pt x="3041903" y="228599"/>
                </a:lnTo>
                <a:lnTo>
                  <a:pt x="3041903" y="609599"/>
                </a:lnTo>
                <a:lnTo>
                  <a:pt x="3802379" y="609599"/>
                </a:lnTo>
                <a:lnTo>
                  <a:pt x="3802379" y="76199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06671" y="1892300"/>
            <a:ext cx="76200" cy="156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384800" y="3098800"/>
            <a:ext cx="1144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filter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kernel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87900" y="3259328"/>
            <a:ext cx="538480" cy="107950"/>
          </a:xfrm>
          <a:custGeom>
            <a:avLst/>
            <a:gdLst/>
            <a:ahLst/>
            <a:cxnLst/>
            <a:rect l="l" t="t" r="r" b="b"/>
            <a:pathLst>
              <a:path w="538479" h="107950">
                <a:moveTo>
                  <a:pt x="74812" y="65297"/>
                </a:moveTo>
                <a:lnTo>
                  <a:pt x="70103" y="32004"/>
                </a:lnTo>
                <a:lnTo>
                  <a:pt x="0" y="80772"/>
                </a:lnTo>
                <a:lnTo>
                  <a:pt x="57912" y="99893"/>
                </a:lnTo>
                <a:lnTo>
                  <a:pt x="57912" y="72389"/>
                </a:lnTo>
                <a:lnTo>
                  <a:pt x="59436" y="69342"/>
                </a:lnTo>
                <a:lnTo>
                  <a:pt x="62484" y="67056"/>
                </a:lnTo>
                <a:lnTo>
                  <a:pt x="74812" y="65297"/>
                </a:lnTo>
                <a:close/>
              </a:path>
              <a:path w="538479" h="107950">
                <a:moveTo>
                  <a:pt x="76095" y="74370"/>
                </a:moveTo>
                <a:lnTo>
                  <a:pt x="74812" y="65297"/>
                </a:lnTo>
                <a:lnTo>
                  <a:pt x="62484" y="67056"/>
                </a:lnTo>
                <a:lnTo>
                  <a:pt x="59436" y="69342"/>
                </a:lnTo>
                <a:lnTo>
                  <a:pt x="57912" y="72389"/>
                </a:lnTo>
                <a:lnTo>
                  <a:pt x="60198" y="75437"/>
                </a:lnTo>
                <a:lnTo>
                  <a:pt x="63246" y="76200"/>
                </a:lnTo>
                <a:lnTo>
                  <a:pt x="76095" y="74370"/>
                </a:lnTo>
                <a:close/>
              </a:path>
              <a:path w="538479" h="107950">
                <a:moveTo>
                  <a:pt x="80772" y="107442"/>
                </a:moveTo>
                <a:lnTo>
                  <a:pt x="76095" y="74370"/>
                </a:lnTo>
                <a:lnTo>
                  <a:pt x="63246" y="76200"/>
                </a:lnTo>
                <a:lnTo>
                  <a:pt x="60198" y="75437"/>
                </a:lnTo>
                <a:lnTo>
                  <a:pt x="57912" y="72389"/>
                </a:lnTo>
                <a:lnTo>
                  <a:pt x="57912" y="99893"/>
                </a:lnTo>
                <a:lnTo>
                  <a:pt x="80772" y="107442"/>
                </a:lnTo>
                <a:close/>
              </a:path>
              <a:path w="538479" h="107950">
                <a:moveTo>
                  <a:pt x="537972" y="3810"/>
                </a:moveTo>
                <a:lnTo>
                  <a:pt x="536448" y="762"/>
                </a:lnTo>
                <a:lnTo>
                  <a:pt x="532638" y="0"/>
                </a:lnTo>
                <a:lnTo>
                  <a:pt x="74812" y="65297"/>
                </a:lnTo>
                <a:lnTo>
                  <a:pt x="76095" y="74370"/>
                </a:lnTo>
                <a:lnTo>
                  <a:pt x="534162" y="9144"/>
                </a:lnTo>
                <a:lnTo>
                  <a:pt x="537210" y="7620"/>
                </a:lnTo>
                <a:lnTo>
                  <a:pt x="537972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1602" y="3983445"/>
            <a:ext cx="8110220" cy="25711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latin typeface="Arial"/>
                <a:cs typeface="Arial"/>
              </a:rPr>
              <a:t>Repeat</a:t>
            </a:r>
            <a:endParaRPr sz="24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240"/>
              </a:spcBef>
              <a:buChar char="•"/>
              <a:tabLst>
                <a:tab pos="755015" algn="l"/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Filter w/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Gaussian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24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Subsample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400" dirty="0">
                <a:latin typeface="Arial"/>
                <a:cs typeface="Arial"/>
              </a:rPr>
              <a:t>Until minimum resolution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reached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24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can </a:t>
            </a:r>
            <a:r>
              <a:rPr sz="2000" spc="-10" dirty="0">
                <a:latin typeface="Arial"/>
                <a:cs typeface="Arial"/>
              </a:rPr>
              <a:t>specify desired number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spc="-10" dirty="0">
                <a:latin typeface="Arial"/>
                <a:cs typeface="Arial"/>
              </a:rPr>
              <a:t>levels </a:t>
            </a:r>
            <a:r>
              <a:rPr sz="2000" spc="-5" dirty="0">
                <a:latin typeface="Arial"/>
                <a:cs typeface="Arial"/>
              </a:rPr>
              <a:t>(e.g., </a:t>
            </a:r>
            <a:r>
              <a:rPr sz="2000" spc="-10" dirty="0">
                <a:latin typeface="Arial"/>
                <a:cs typeface="Arial"/>
              </a:rPr>
              <a:t>3-level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pyramid)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whole pyramid is only 4/3 </a:t>
            </a:r>
            <a:r>
              <a:rPr sz="2400" spc="0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size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original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1625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What’s on our plate</a:t>
            </a:r>
            <a:r>
              <a:rPr sz="3400" spc="-50" dirty="0"/>
              <a:t> </a:t>
            </a:r>
            <a:r>
              <a:rPr sz="3400" spc="-5" dirty="0"/>
              <a:t>today?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066855"/>
            <a:ext cx="5508625" cy="604716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Goals of the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course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 is computer vision?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Application</a:t>
            </a:r>
            <a:r>
              <a:rPr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s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Intro to Image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Image</a:t>
            </a:r>
            <a:r>
              <a:rPr lang="en-US" altLang="zh-CN" sz="2800" spc="-1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interpolation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Domain</a:t>
            </a:r>
            <a:r>
              <a:rPr lang="en-US" altLang="zh-CN" sz="2800" spc="-1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89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Affine </a:t>
            </a:r>
            <a:r>
              <a:rPr lang="en-US" altLang="zh-CN" sz="2000" spc="-5" dirty="0">
                <a:latin typeface="Times New Roman"/>
                <a:cs typeface="Times New Roman"/>
              </a:rPr>
              <a:t>image</a:t>
            </a:r>
            <a:r>
              <a:rPr lang="en-US" altLang="zh-CN" sz="2000" spc="-1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transformations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Range (intensity)</a:t>
            </a:r>
            <a:r>
              <a:rPr lang="en-US" altLang="zh-CN" sz="2800" spc="-65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transformations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9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Noise reduction through spatial</a:t>
            </a:r>
            <a:r>
              <a:rPr lang="en-US" altLang="zh-CN" sz="2000" spc="35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6285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Filtering </a:t>
            </a:r>
            <a:r>
              <a:rPr lang="en-US" altLang="zh-CN" sz="2000" spc="-5" dirty="0">
                <a:latin typeface="Times New Roman"/>
                <a:cs typeface="Times New Roman"/>
              </a:rPr>
              <a:t>as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cross-correlation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5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Convolution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470"/>
              </a:spcBef>
              <a:buChar char="•"/>
              <a:tabLst>
                <a:tab pos="755015" algn="l"/>
                <a:tab pos="755650" algn="l"/>
              </a:tabLst>
            </a:pPr>
            <a:r>
              <a:rPr lang="en-US" altLang="zh-CN" sz="2000" spc="-10" dirty="0">
                <a:latin typeface="Times New Roman"/>
                <a:cs typeface="Times New Roman"/>
              </a:rPr>
              <a:t>Nonlinear (median)</a:t>
            </a:r>
            <a:r>
              <a:rPr lang="en-US" altLang="zh-CN" sz="2000" dirty="0">
                <a:latin typeface="Times New Roman"/>
                <a:cs typeface="Times New Roman"/>
              </a:rPr>
              <a:t> </a:t>
            </a:r>
            <a:r>
              <a:rPr lang="en-US" altLang="zh-CN" sz="2000" spc="-10" dirty="0">
                <a:latin typeface="Times New Roman"/>
                <a:cs typeface="Times New Roman"/>
              </a:rPr>
              <a:t>filtering</a:t>
            </a:r>
            <a:endParaRPr lang="en-US" altLang="zh-CN" sz="2800" spc="-5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45017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5147" y="2343422"/>
            <a:ext cx="615627" cy="306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32639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4300" y="2651146"/>
            <a:ext cx="3048000" cy="625475"/>
          </a:xfrm>
          <a:custGeom>
            <a:avLst/>
            <a:gdLst/>
            <a:ahLst/>
            <a:cxnLst/>
            <a:rect l="l" t="t" r="r" b="b"/>
            <a:pathLst>
              <a:path w="3048000" h="625475">
                <a:moveTo>
                  <a:pt x="0" y="612753"/>
                </a:moveTo>
                <a:lnTo>
                  <a:pt x="38067" y="569921"/>
                </a:lnTo>
                <a:lnTo>
                  <a:pt x="76145" y="527275"/>
                </a:lnTo>
                <a:lnTo>
                  <a:pt x="114231" y="485001"/>
                </a:lnTo>
                <a:lnTo>
                  <a:pt x="152326" y="443284"/>
                </a:lnTo>
                <a:lnTo>
                  <a:pt x="190428" y="402310"/>
                </a:lnTo>
                <a:lnTo>
                  <a:pt x="228535" y="362264"/>
                </a:lnTo>
                <a:lnTo>
                  <a:pt x="266647" y="323333"/>
                </a:lnTo>
                <a:lnTo>
                  <a:pt x="304763" y="285702"/>
                </a:lnTo>
                <a:lnTo>
                  <a:pt x="342881" y="249557"/>
                </a:lnTo>
                <a:lnTo>
                  <a:pt x="380999" y="215084"/>
                </a:lnTo>
                <a:lnTo>
                  <a:pt x="419118" y="182468"/>
                </a:lnTo>
                <a:lnTo>
                  <a:pt x="457236" y="151895"/>
                </a:lnTo>
                <a:lnTo>
                  <a:pt x="495352" y="123551"/>
                </a:lnTo>
                <a:lnTo>
                  <a:pt x="533464" y="97622"/>
                </a:lnTo>
                <a:lnTo>
                  <a:pt x="571571" y="74293"/>
                </a:lnTo>
                <a:lnTo>
                  <a:pt x="609673" y="53749"/>
                </a:lnTo>
                <a:lnTo>
                  <a:pt x="647768" y="36178"/>
                </a:lnTo>
                <a:lnTo>
                  <a:pt x="685854" y="21765"/>
                </a:lnTo>
                <a:lnTo>
                  <a:pt x="723932" y="10694"/>
                </a:lnTo>
                <a:lnTo>
                  <a:pt x="761999" y="3153"/>
                </a:lnTo>
                <a:lnTo>
                  <a:pt x="804297" y="0"/>
                </a:lnTo>
                <a:lnTo>
                  <a:pt x="846608" y="2847"/>
                </a:lnTo>
                <a:lnTo>
                  <a:pt x="888929" y="11108"/>
                </a:lnTo>
                <a:lnTo>
                  <a:pt x="931260" y="24192"/>
                </a:lnTo>
                <a:lnTo>
                  <a:pt x="973598" y="41511"/>
                </a:lnTo>
                <a:lnTo>
                  <a:pt x="1015943" y="62476"/>
                </a:lnTo>
                <a:lnTo>
                  <a:pt x="1058293" y="86498"/>
                </a:lnTo>
                <a:lnTo>
                  <a:pt x="1100645" y="112989"/>
                </a:lnTo>
                <a:lnTo>
                  <a:pt x="1142999" y="141360"/>
                </a:lnTo>
                <a:lnTo>
                  <a:pt x="1185354" y="171023"/>
                </a:lnTo>
                <a:lnTo>
                  <a:pt x="1227706" y="201387"/>
                </a:lnTo>
                <a:lnTo>
                  <a:pt x="1270056" y="231866"/>
                </a:lnTo>
                <a:lnTo>
                  <a:pt x="1312401" y="261869"/>
                </a:lnTo>
                <a:lnTo>
                  <a:pt x="1354739" y="290808"/>
                </a:lnTo>
                <a:lnTo>
                  <a:pt x="1397070" y="318095"/>
                </a:lnTo>
                <a:lnTo>
                  <a:pt x="1439391" y="343141"/>
                </a:lnTo>
                <a:lnTo>
                  <a:pt x="1481702" y="365356"/>
                </a:lnTo>
                <a:lnTo>
                  <a:pt x="1523999" y="384153"/>
                </a:lnTo>
                <a:lnTo>
                  <a:pt x="1568786" y="402893"/>
                </a:lnTo>
                <a:lnTo>
                  <a:pt x="1613586" y="423065"/>
                </a:lnTo>
                <a:lnTo>
                  <a:pt x="1658398" y="444251"/>
                </a:lnTo>
                <a:lnTo>
                  <a:pt x="1703221" y="466032"/>
                </a:lnTo>
                <a:lnTo>
                  <a:pt x="1748052" y="487988"/>
                </a:lnTo>
                <a:lnTo>
                  <a:pt x="1792889" y="509702"/>
                </a:lnTo>
                <a:lnTo>
                  <a:pt x="1837732" y="530754"/>
                </a:lnTo>
                <a:lnTo>
                  <a:pt x="1882577" y="550725"/>
                </a:lnTo>
                <a:lnTo>
                  <a:pt x="1927422" y="569197"/>
                </a:lnTo>
                <a:lnTo>
                  <a:pt x="1972267" y="585752"/>
                </a:lnTo>
                <a:lnTo>
                  <a:pt x="2017110" y="599969"/>
                </a:lnTo>
                <a:lnTo>
                  <a:pt x="2061947" y="611431"/>
                </a:lnTo>
                <a:lnTo>
                  <a:pt x="2106778" y="619719"/>
                </a:lnTo>
                <a:lnTo>
                  <a:pt x="2151601" y="624414"/>
                </a:lnTo>
                <a:lnTo>
                  <a:pt x="2196413" y="625097"/>
                </a:lnTo>
                <a:lnTo>
                  <a:pt x="2241213" y="621349"/>
                </a:lnTo>
                <a:lnTo>
                  <a:pt x="2285999" y="612753"/>
                </a:lnTo>
                <a:lnTo>
                  <a:pt x="2324067" y="601715"/>
                </a:lnTo>
                <a:lnTo>
                  <a:pt x="2362145" y="587681"/>
                </a:lnTo>
                <a:lnTo>
                  <a:pt x="2400231" y="570808"/>
                </a:lnTo>
                <a:lnTo>
                  <a:pt x="2438326" y="551256"/>
                </a:lnTo>
                <a:lnTo>
                  <a:pt x="2476428" y="529183"/>
                </a:lnTo>
                <a:lnTo>
                  <a:pt x="2514535" y="504746"/>
                </a:lnTo>
                <a:lnTo>
                  <a:pt x="2552647" y="478105"/>
                </a:lnTo>
                <a:lnTo>
                  <a:pt x="2590763" y="449416"/>
                </a:lnTo>
                <a:lnTo>
                  <a:pt x="2628881" y="418840"/>
                </a:lnTo>
                <a:lnTo>
                  <a:pt x="2666999" y="386534"/>
                </a:lnTo>
                <a:lnTo>
                  <a:pt x="2705118" y="352656"/>
                </a:lnTo>
                <a:lnTo>
                  <a:pt x="2743236" y="317365"/>
                </a:lnTo>
                <a:lnTo>
                  <a:pt x="2781352" y="280819"/>
                </a:lnTo>
                <a:lnTo>
                  <a:pt x="2819464" y="243176"/>
                </a:lnTo>
                <a:lnTo>
                  <a:pt x="2857571" y="204595"/>
                </a:lnTo>
                <a:lnTo>
                  <a:pt x="2895673" y="165233"/>
                </a:lnTo>
                <a:lnTo>
                  <a:pt x="2933768" y="125250"/>
                </a:lnTo>
                <a:lnTo>
                  <a:pt x="2971854" y="84803"/>
                </a:lnTo>
                <a:lnTo>
                  <a:pt x="3009932" y="44051"/>
                </a:lnTo>
                <a:lnTo>
                  <a:pt x="3047999" y="31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300" y="2654300"/>
            <a:ext cx="0" cy="1295400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78300" y="30353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40300" y="32639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45821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Image</a:t>
            </a:r>
            <a:r>
              <a:rPr spc="-70" dirty="0"/>
              <a:t> </a:t>
            </a:r>
            <a:r>
              <a:rPr spc="-5" dirty="0"/>
              <a:t>resampling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2601" y="849604"/>
            <a:ext cx="7262495" cy="12001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latin typeface="Arial"/>
                <a:cs typeface="Arial"/>
              </a:rPr>
              <a:t>So far,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considered </a:t>
            </a:r>
            <a:r>
              <a:rPr sz="2400" spc="-5" dirty="0">
                <a:latin typeface="Arial"/>
                <a:cs typeface="Arial"/>
              </a:rPr>
              <a:t>only power-of-two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subsampling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What about </a:t>
            </a:r>
            <a:r>
              <a:rPr sz="2000" spc="-10" dirty="0">
                <a:latin typeface="Arial"/>
                <a:cs typeface="Arial"/>
              </a:rPr>
              <a:t>arbitrary </a:t>
            </a:r>
            <a:r>
              <a:rPr sz="2000" spc="-5" dirty="0">
                <a:latin typeface="Arial"/>
                <a:cs typeface="Arial"/>
              </a:rPr>
              <a:t>scale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reduction?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7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How can we </a:t>
            </a:r>
            <a:r>
              <a:rPr sz="2000" spc="-10" dirty="0">
                <a:latin typeface="Arial"/>
                <a:cs typeface="Arial"/>
              </a:rPr>
              <a:t>increase </a:t>
            </a:r>
            <a:r>
              <a:rPr sz="2000" spc="-5" dirty="0">
                <a:latin typeface="Arial"/>
                <a:cs typeface="Arial"/>
              </a:rPr>
              <a:t>the size of the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image?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1437" y="3221037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35437" y="2992437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73437" y="2601531"/>
            <a:ext cx="85725" cy="85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7437" y="3211131"/>
            <a:ext cx="85725" cy="85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21127" y="3911600"/>
            <a:ext cx="3510279" cy="76200"/>
          </a:xfrm>
          <a:custGeom>
            <a:avLst/>
            <a:gdLst/>
            <a:ahLst/>
            <a:cxnLst/>
            <a:rect l="l" t="t" r="r" b="b"/>
            <a:pathLst>
              <a:path w="3510279" h="76200">
                <a:moveTo>
                  <a:pt x="3451098" y="38100"/>
                </a:moveTo>
                <a:lnTo>
                  <a:pt x="3449574" y="35051"/>
                </a:lnTo>
                <a:lnTo>
                  <a:pt x="3446526" y="33527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446526" y="42672"/>
                </a:lnTo>
                <a:lnTo>
                  <a:pt x="3449574" y="41148"/>
                </a:lnTo>
                <a:lnTo>
                  <a:pt x="3451098" y="38100"/>
                </a:lnTo>
                <a:close/>
              </a:path>
              <a:path w="3510279" h="76200">
                <a:moveTo>
                  <a:pt x="3509772" y="38100"/>
                </a:moveTo>
                <a:lnTo>
                  <a:pt x="3433572" y="0"/>
                </a:lnTo>
                <a:lnTo>
                  <a:pt x="3433572" y="33527"/>
                </a:lnTo>
                <a:lnTo>
                  <a:pt x="3446526" y="33527"/>
                </a:lnTo>
                <a:lnTo>
                  <a:pt x="3449574" y="35051"/>
                </a:lnTo>
                <a:lnTo>
                  <a:pt x="3451098" y="38100"/>
                </a:lnTo>
                <a:lnTo>
                  <a:pt x="3451098" y="67437"/>
                </a:lnTo>
                <a:lnTo>
                  <a:pt x="3509772" y="38100"/>
                </a:lnTo>
                <a:close/>
              </a:path>
              <a:path w="3510279" h="76200">
                <a:moveTo>
                  <a:pt x="3451098" y="67437"/>
                </a:moveTo>
                <a:lnTo>
                  <a:pt x="3451098" y="38100"/>
                </a:lnTo>
                <a:lnTo>
                  <a:pt x="3449574" y="41148"/>
                </a:lnTo>
                <a:lnTo>
                  <a:pt x="3446526" y="42672"/>
                </a:lnTo>
                <a:lnTo>
                  <a:pt x="3433572" y="42672"/>
                </a:lnTo>
                <a:lnTo>
                  <a:pt x="3433572" y="76200"/>
                </a:lnTo>
                <a:lnTo>
                  <a:pt x="34510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02300" y="2654300"/>
            <a:ext cx="0" cy="1295400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129539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59437" y="2601531"/>
            <a:ext cx="85725" cy="85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87600" y="2273300"/>
            <a:ext cx="76200" cy="1681480"/>
          </a:xfrm>
          <a:custGeom>
            <a:avLst/>
            <a:gdLst/>
            <a:ahLst/>
            <a:cxnLst/>
            <a:rect l="l" t="t" r="r" b="b"/>
            <a:pathLst>
              <a:path w="76200" h="1681479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3527" y="76200"/>
                </a:lnTo>
                <a:lnTo>
                  <a:pt x="33527" y="63245"/>
                </a:lnTo>
                <a:lnTo>
                  <a:pt x="35051" y="60198"/>
                </a:lnTo>
                <a:lnTo>
                  <a:pt x="38100" y="58674"/>
                </a:lnTo>
                <a:lnTo>
                  <a:pt x="41148" y="60198"/>
                </a:lnTo>
                <a:lnTo>
                  <a:pt x="42672" y="63245"/>
                </a:lnTo>
                <a:lnTo>
                  <a:pt x="42672" y="76200"/>
                </a:lnTo>
                <a:lnTo>
                  <a:pt x="76200" y="76200"/>
                </a:lnTo>
                <a:close/>
              </a:path>
              <a:path w="76200" h="1681479">
                <a:moveTo>
                  <a:pt x="42672" y="76200"/>
                </a:moveTo>
                <a:lnTo>
                  <a:pt x="42672" y="63245"/>
                </a:lnTo>
                <a:lnTo>
                  <a:pt x="41148" y="60198"/>
                </a:lnTo>
                <a:lnTo>
                  <a:pt x="38100" y="58674"/>
                </a:lnTo>
                <a:lnTo>
                  <a:pt x="35051" y="60198"/>
                </a:lnTo>
                <a:lnTo>
                  <a:pt x="33527" y="63245"/>
                </a:lnTo>
                <a:lnTo>
                  <a:pt x="33527" y="76200"/>
                </a:lnTo>
                <a:lnTo>
                  <a:pt x="42672" y="76200"/>
                </a:lnTo>
                <a:close/>
              </a:path>
              <a:path w="76200" h="1681479">
                <a:moveTo>
                  <a:pt x="42672" y="1676400"/>
                </a:moveTo>
                <a:lnTo>
                  <a:pt x="42672" y="76200"/>
                </a:lnTo>
                <a:lnTo>
                  <a:pt x="33527" y="76200"/>
                </a:lnTo>
                <a:lnTo>
                  <a:pt x="33528" y="1676400"/>
                </a:lnTo>
                <a:lnTo>
                  <a:pt x="35052" y="1679448"/>
                </a:lnTo>
                <a:lnTo>
                  <a:pt x="38100" y="1680972"/>
                </a:lnTo>
                <a:lnTo>
                  <a:pt x="41148" y="1679448"/>
                </a:lnTo>
                <a:lnTo>
                  <a:pt x="42672" y="1676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09802" y="5085039"/>
            <a:ext cx="6939280" cy="10604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575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latin typeface="Arial"/>
                <a:cs typeface="Arial"/>
              </a:rPr>
              <a:t>It is a </a:t>
            </a:r>
            <a:r>
              <a:rPr sz="2000" spc="-10" dirty="0">
                <a:latin typeface="Arial"/>
                <a:cs typeface="Arial"/>
              </a:rPr>
              <a:t>discrete </a:t>
            </a:r>
            <a:r>
              <a:rPr sz="2000" spc="-5" dirty="0">
                <a:latin typeface="Arial"/>
                <a:cs typeface="Arial"/>
              </a:rPr>
              <a:t>point-sampling of a </a:t>
            </a:r>
            <a:r>
              <a:rPr sz="2000" spc="-10" dirty="0">
                <a:latin typeface="Arial"/>
                <a:cs typeface="Arial"/>
              </a:rPr>
              <a:t>continuous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297815" marR="5080" indent="-285115">
              <a:lnSpc>
                <a:spcPct val="100000"/>
              </a:lnSpc>
              <a:spcBef>
                <a:spcPts val="47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latin typeface="Arial"/>
                <a:cs typeface="Arial"/>
              </a:rPr>
              <a:t>If we could </a:t>
            </a:r>
            <a:r>
              <a:rPr sz="2000" spc="-10" dirty="0">
                <a:latin typeface="Arial"/>
                <a:cs typeface="Arial"/>
              </a:rPr>
              <a:t>somehow reconstruct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original </a:t>
            </a:r>
            <a:r>
              <a:rPr sz="2000" spc="-5" dirty="0">
                <a:latin typeface="Arial"/>
                <a:cs typeface="Arial"/>
              </a:rPr>
              <a:t>function, </a:t>
            </a:r>
            <a:r>
              <a:rPr sz="2000" spc="-10" dirty="0">
                <a:latin typeface="Arial"/>
                <a:cs typeface="Arial"/>
              </a:rPr>
              <a:t>any  </a:t>
            </a:r>
            <a:r>
              <a:rPr sz="2000" spc="-5" dirty="0">
                <a:latin typeface="Arial"/>
                <a:cs typeface="Arial"/>
              </a:rPr>
              <a:t>new </a:t>
            </a:r>
            <a:r>
              <a:rPr sz="2000" spc="-10" dirty="0">
                <a:latin typeface="Arial"/>
                <a:cs typeface="Arial"/>
              </a:rPr>
              <a:t>image </a:t>
            </a:r>
            <a:r>
              <a:rPr sz="2000" spc="-5" dirty="0">
                <a:latin typeface="Arial"/>
                <a:cs typeface="Arial"/>
              </a:rPr>
              <a:t>could be </a:t>
            </a:r>
            <a:r>
              <a:rPr sz="2000" spc="-10" dirty="0">
                <a:latin typeface="Arial"/>
                <a:cs typeface="Arial"/>
              </a:rPr>
              <a:t>generated, </a:t>
            </a:r>
            <a:r>
              <a:rPr sz="2000" spc="-5" dirty="0">
                <a:latin typeface="Arial"/>
                <a:cs typeface="Arial"/>
              </a:rPr>
              <a:t>at any </a:t>
            </a:r>
            <a:r>
              <a:rPr sz="2000" spc="-10" dirty="0">
                <a:latin typeface="Arial"/>
                <a:cs typeface="Arial"/>
              </a:rPr>
              <a:t>resolution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scale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75051" y="4813045"/>
            <a:ext cx="3751047" cy="2667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2601" y="3809837"/>
            <a:ext cx="4906645" cy="8597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863089">
              <a:lnSpc>
                <a:spcPct val="100000"/>
              </a:lnSpc>
              <a:spcBef>
                <a:spcPts val="810"/>
              </a:spcBef>
              <a:tabLst>
                <a:tab pos="2621915" algn="l"/>
                <a:tab pos="3383915" algn="l"/>
                <a:tab pos="4145915" algn="l"/>
              </a:tabLst>
            </a:pPr>
            <a:r>
              <a:rPr sz="1600" dirty="0">
                <a:latin typeface="Times New Roman"/>
                <a:cs typeface="Times New Roman"/>
              </a:rPr>
              <a:t>1	2	3	4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400" dirty="0">
                <a:latin typeface="Arial"/>
                <a:cs typeface="Arial"/>
              </a:rPr>
              <a:t>Recall how a digital image is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48433" y="3899661"/>
            <a:ext cx="127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22461" y="3886509"/>
            <a:ext cx="165140" cy="1454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071106" y="3098800"/>
            <a:ext cx="1200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 = 1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  </a:t>
            </a:r>
            <a:r>
              <a:rPr sz="1800" spc="-5" dirty="0"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9300" y="3215894"/>
            <a:ext cx="0" cy="734060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733805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32639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4300" y="2651146"/>
            <a:ext cx="3048000" cy="625475"/>
          </a:xfrm>
          <a:custGeom>
            <a:avLst/>
            <a:gdLst/>
            <a:ahLst/>
            <a:cxnLst/>
            <a:rect l="l" t="t" r="r" b="b"/>
            <a:pathLst>
              <a:path w="3048000" h="625475">
                <a:moveTo>
                  <a:pt x="0" y="612753"/>
                </a:moveTo>
                <a:lnTo>
                  <a:pt x="38067" y="569921"/>
                </a:lnTo>
                <a:lnTo>
                  <a:pt x="76145" y="527275"/>
                </a:lnTo>
                <a:lnTo>
                  <a:pt x="114231" y="485001"/>
                </a:lnTo>
                <a:lnTo>
                  <a:pt x="152326" y="443284"/>
                </a:lnTo>
                <a:lnTo>
                  <a:pt x="190428" y="402310"/>
                </a:lnTo>
                <a:lnTo>
                  <a:pt x="228535" y="362264"/>
                </a:lnTo>
                <a:lnTo>
                  <a:pt x="266647" y="323333"/>
                </a:lnTo>
                <a:lnTo>
                  <a:pt x="304763" y="285702"/>
                </a:lnTo>
                <a:lnTo>
                  <a:pt x="342881" y="249557"/>
                </a:lnTo>
                <a:lnTo>
                  <a:pt x="380999" y="215084"/>
                </a:lnTo>
                <a:lnTo>
                  <a:pt x="419118" y="182468"/>
                </a:lnTo>
                <a:lnTo>
                  <a:pt x="457236" y="151895"/>
                </a:lnTo>
                <a:lnTo>
                  <a:pt x="495352" y="123551"/>
                </a:lnTo>
                <a:lnTo>
                  <a:pt x="533464" y="97622"/>
                </a:lnTo>
                <a:lnTo>
                  <a:pt x="571571" y="74293"/>
                </a:lnTo>
                <a:lnTo>
                  <a:pt x="609673" y="53749"/>
                </a:lnTo>
                <a:lnTo>
                  <a:pt x="647768" y="36178"/>
                </a:lnTo>
                <a:lnTo>
                  <a:pt x="685854" y="21765"/>
                </a:lnTo>
                <a:lnTo>
                  <a:pt x="723932" y="10694"/>
                </a:lnTo>
                <a:lnTo>
                  <a:pt x="761999" y="3153"/>
                </a:lnTo>
                <a:lnTo>
                  <a:pt x="804297" y="0"/>
                </a:lnTo>
                <a:lnTo>
                  <a:pt x="846608" y="2847"/>
                </a:lnTo>
                <a:lnTo>
                  <a:pt x="888929" y="11108"/>
                </a:lnTo>
                <a:lnTo>
                  <a:pt x="931260" y="24192"/>
                </a:lnTo>
                <a:lnTo>
                  <a:pt x="973598" y="41511"/>
                </a:lnTo>
                <a:lnTo>
                  <a:pt x="1015943" y="62476"/>
                </a:lnTo>
                <a:lnTo>
                  <a:pt x="1058293" y="86498"/>
                </a:lnTo>
                <a:lnTo>
                  <a:pt x="1100645" y="112989"/>
                </a:lnTo>
                <a:lnTo>
                  <a:pt x="1142999" y="141360"/>
                </a:lnTo>
                <a:lnTo>
                  <a:pt x="1185354" y="171023"/>
                </a:lnTo>
                <a:lnTo>
                  <a:pt x="1227706" y="201387"/>
                </a:lnTo>
                <a:lnTo>
                  <a:pt x="1270056" y="231866"/>
                </a:lnTo>
                <a:lnTo>
                  <a:pt x="1312401" y="261869"/>
                </a:lnTo>
                <a:lnTo>
                  <a:pt x="1354739" y="290808"/>
                </a:lnTo>
                <a:lnTo>
                  <a:pt x="1397070" y="318095"/>
                </a:lnTo>
                <a:lnTo>
                  <a:pt x="1439391" y="343141"/>
                </a:lnTo>
                <a:lnTo>
                  <a:pt x="1481702" y="365356"/>
                </a:lnTo>
                <a:lnTo>
                  <a:pt x="1523999" y="384153"/>
                </a:lnTo>
                <a:lnTo>
                  <a:pt x="1568786" y="402893"/>
                </a:lnTo>
                <a:lnTo>
                  <a:pt x="1613586" y="423065"/>
                </a:lnTo>
                <a:lnTo>
                  <a:pt x="1658398" y="444251"/>
                </a:lnTo>
                <a:lnTo>
                  <a:pt x="1703221" y="466032"/>
                </a:lnTo>
                <a:lnTo>
                  <a:pt x="1748052" y="487988"/>
                </a:lnTo>
                <a:lnTo>
                  <a:pt x="1792889" y="509702"/>
                </a:lnTo>
                <a:lnTo>
                  <a:pt x="1837732" y="530754"/>
                </a:lnTo>
                <a:lnTo>
                  <a:pt x="1882577" y="550725"/>
                </a:lnTo>
                <a:lnTo>
                  <a:pt x="1927422" y="569197"/>
                </a:lnTo>
                <a:lnTo>
                  <a:pt x="1972267" y="585752"/>
                </a:lnTo>
                <a:lnTo>
                  <a:pt x="2017110" y="599969"/>
                </a:lnTo>
                <a:lnTo>
                  <a:pt x="2061947" y="611431"/>
                </a:lnTo>
                <a:lnTo>
                  <a:pt x="2106778" y="619719"/>
                </a:lnTo>
                <a:lnTo>
                  <a:pt x="2151601" y="624414"/>
                </a:lnTo>
                <a:lnTo>
                  <a:pt x="2196413" y="625097"/>
                </a:lnTo>
                <a:lnTo>
                  <a:pt x="2241213" y="621349"/>
                </a:lnTo>
                <a:lnTo>
                  <a:pt x="2285999" y="612753"/>
                </a:lnTo>
                <a:lnTo>
                  <a:pt x="2324067" y="601715"/>
                </a:lnTo>
                <a:lnTo>
                  <a:pt x="2362145" y="587681"/>
                </a:lnTo>
                <a:lnTo>
                  <a:pt x="2400231" y="570808"/>
                </a:lnTo>
                <a:lnTo>
                  <a:pt x="2438326" y="551256"/>
                </a:lnTo>
                <a:lnTo>
                  <a:pt x="2476428" y="529183"/>
                </a:lnTo>
                <a:lnTo>
                  <a:pt x="2514535" y="504746"/>
                </a:lnTo>
                <a:lnTo>
                  <a:pt x="2552647" y="478105"/>
                </a:lnTo>
                <a:lnTo>
                  <a:pt x="2590763" y="449416"/>
                </a:lnTo>
                <a:lnTo>
                  <a:pt x="2628881" y="418840"/>
                </a:lnTo>
                <a:lnTo>
                  <a:pt x="2666999" y="386534"/>
                </a:lnTo>
                <a:lnTo>
                  <a:pt x="2705118" y="352656"/>
                </a:lnTo>
                <a:lnTo>
                  <a:pt x="2743236" y="317365"/>
                </a:lnTo>
                <a:lnTo>
                  <a:pt x="2781352" y="280819"/>
                </a:lnTo>
                <a:lnTo>
                  <a:pt x="2819464" y="243176"/>
                </a:lnTo>
                <a:lnTo>
                  <a:pt x="2857571" y="204595"/>
                </a:lnTo>
                <a:lnTo>
                  <a:pt x="2895673" y="165233"/>
                </a:lnTo>
                <a:lnTo>
                  <a:pt x="2933768" y="125250"/>
                </a:lnTo>
                <a:lnTo>
                  <a:pt x="2971854" y="84803"/>
                </a:lnTo>
                <a:lnTo>
                  <a:pt x="3009932" y="44051"/>
                </a:lnTo>
                <a:lnTo>
                  <a:pt x="3047999" y="31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300" y="2654300"/>
            <a:ext cx="0" cy="1295400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78300" y="30353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40300" y="32639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7684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Image resampling and</a:t>
            </a:r>
            <a:r>
              <a:rPr spc="-45" dirty="0"/>
              <a:t> </a:t>
            </a:r>
            <a:r>
              <a:rPr spc="-5" dirty="0"/>
              <a:t>interpolation</a:t>
            </a:r>
          </a:p>
        </p:txBody>
      </p:sp>
      <p:sp>
        <p:nvSpPr>
          <p:cNvPr id="9" name="object 9"/>
          <p:cNvSpPr/>
          <p:nvPr/>
        </p:nvSpPr>
        <p:spPr>
          <a:xfrm>
            <a:off x="2611437" y="32210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35437" y="299243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3437" y="2601531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97437" y="3211131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21127" y="3911600"/>
            <a:ext cx="3510279" cy="76200"/>
          </a:xfrm>
          <a:custGeom>
            <a:avLst/>
            <a:gdLst/>
            <a:ahLst/>
            <a:cxnLst/>
            <a:rect l="l" t="t" r="r" b="b"/>
            <a:pathLst>
              <a:path w="3510279" h="76200">
                <a:moveTo>
                  <a:pt x="3451098" y="38100"/>
                </a:moveTo>
                <a:lnTo>
                  <a:pt x="3449574" y="35051"/>
                </a:lnTo>
                <a:lnTo>
                  <a:pt x="3446526" y="33527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446526" y="42672"/>
                </a:lnTo>
                <a:lnTo>
                  <a:pt x="3449574" y="41148"/>
                </a:lnTo>
                <a:lnTo>
                  <a:pt x="3451098" y="38100"/>
                </a:lnTo>
                <a:close/>
              </a:path>
              <a:path w="3510279" h="76200">
                <a:moveTo>
                  <a:pt x="3509772" y="38100"/>
                </a:moveTo>
                <a:lnTo>
                  <a:pt x="3433572" y="0"/>
                </a:lnTo>
                <a:lnTo>
                  <a:pt x="3433572" y="33527"/>
                </a:lnTo>
                <a:lnTo>
                  <a:pt x="3446526" y="33527"/>
                </a:lnTo>
                <a:lnTo>
                  <a:pt x="3449574" y="35051"/>
                </a:lnTo>
                <a:lnTo>
                  <a:pt x="3451098" y="38100"/>
                </a:lnTo>
                <a:lnTo>
                  <a:pt x="3451098" y="67437"/>
                </a:lnTo>
                <a:lnTo>
                  <a:pt x="3509772" y="38100"/>
                </a:lnTo>
                <a:close/>
              </a:path>
              <a:path w="3510279" h="76200">
                <a:moveTo>
                  <a:pt x="3451098" y="67437"/>
                </a:moveTo>
                <a:lnTo>
                  <a:pt x="3451098" y="38100"/>
                </a:lnTo>
                <a:lnTo>
                  <a:pt x="3449574" y="41148"/>
                </a:lnTo>
                <a:lnTo>
                  <a:pt x="3446526" y="42672"/>
                </a:lnTo>
                <a:lnTo>
                  <a:pt x="3433572" y="42672"/>
                </a:lnTo>
                <a:lnTo>
                  <a:pt x="3433572" y="76200"/>
                </a:lnTo>
                <a:lnTo>
                  <a:pt x="34510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2300" y="2654300"/>
            <a:ext cx="0" cy="1295400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129539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59437" y="2601531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7600" y="2273300"/>
            <a:ext cx="76200" cy="1681480"/>
          </a:xfrm>
          <a:custGeom>
            <a:avLst/>
            <a:gdLst/>
            <a:ahLst/>
            <a:cxnLst/>
            <a:rect l="l" t="t" r="r" b="b"/>
            <a:pathLst>
              <a:path w="76200" h="1681479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3527" y="76200"/>
                </a:lnTo>
                <a:lnTo>
                  <a:pt x="33527" y="63245"/>
                </a:lnTo>
                <a:lnTo>
                  <a:pt x="35051" y="60198"/>
                </a:lnTo>
                <a:lnTo>
                  <a:pt x="38100" y="58674"/>
                </a:lnTo>
                <a:lnTo>
                  <a:pt x="41148" y="60198"/>
                </a:lnTo>
                <a:lnTo>
                  <a:pt x="42672" y="63245"/>
                </a:lnTo>
                <a:lnTo>
                  <a:pt x="42672" y="76200"/>
                </a:lnTo>
                <a:lnTo>
                  <a:pt x="76200" y="76200"/>
                </a:lnTo>
                <a:close/>
              </a:path>
              <a:path w="76200" h="1681479">
                <a:moveTo>
                  <a:pt x="42672" y="76200"/>
                </a:moveTo>
                <a:lnTo>
                  <a:pt x="42672" y="63245"/>
                </a:lnTo>
                <a:lnTo>
                  <a:pt x="41148" y="60198"/>
                </a:lnTo>
                <a:lnTo>
                  <a:pt x="38100" y="58674"/>
                </a:lnTo>
                <a:lnTo>
                  <a:pt x="35051" y="60198"/>
                </a:lnTo>
                <a:lnTo>
                  <a:pt x="33527" y="63245"/>
                </a:lnTo>
                <a:lnTo>
                  <a:pt x="33527" y="76200"/>
                </a:lnTo>
                <a:lnTo>
                  <a:pt x="42672" y="76200"/>
                </a:lnTo>
                <a:close/>
              </a:path>
              <a:path w="76200" h="1681479">
                <a:moveTo>
                  <a:pt x="42672" y="1676400"/>
                </a:moveTo>
                <a:lnTo>
                  <a:pt x="42672" y="76200"/>
                </a:lnTo>
                <a:lnTo>
                  <a:pt x="33527" y="76200"/>
                </a:lnTo>
                <a:lnTo>
                  <a:pt x="33528" y="1676400"/>
                </a:lnTo>
                <a:lnTo>
                  <a:pt x="35052" y="1679448"/>
                </a:lnTo>
                <a:lnTo>
                  <a:pt x="38100" y="1680972"/>
                </a:lnTo>
                <a:lnTo>
                  <a:pt x="41148" y="1679448"/>
                </a:lnTo>
                <a:lnTo>
                  <a:pt x="42672" y="1676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03500" y="3899661"/>
            <a:ext cx="127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62444" y="3899661"/>
            <a:ext cx="127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24440" y="3899661"/>
            <a:ext cx="127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6437" y="3899661"/>
            <a:ext cx="127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48433" y="3899661"/>
            <a:ext cx="127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16437" y="3153981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35300" y="288290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10668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1300" y="30353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97300" y="2806700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54437" y="2753931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2437" y="282098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78437" y="2973387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95147" y="2343422"/>
            <a:ext cx="615627" cy="306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22461" y="3886509"/>
            <a:ext cx="165140" cy="145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D5CEFB-FD6D-45C6-B4A3-3810505EC884}"/>
              </a:ext>
            </a:extLst>
          </p:cNvPr>
          <p:cNvSpPr/>
          <p:nvPr/>
        </p:nvSpPr>
        <p:spPr>
          <a:xfrm>
            <a:off x="1282700" y="5222228"/>
            <a:ext cx="5424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96EAA"/>
                </a:solidFill>
                <a:latin typeface="Helvetica Neue"/>
                <a:hlinkClick r:id="rId6"/>
              </a:rPr>
              <a:t>Example:  </a:t>
            </a:r>
            <a:r>
              <a:rPr lang="en-US" altLang="zh-CN" sz="2800" dirty="0" err="1">
                <a:solidFill>
                  <a:srgbClr val="296EAA"/>
                </a:solidFill>
                <a:latin typeface="Helvetica Neue"/>
                <a:hlinkClick r:id="rId6"/>
              </a:rPr>
              <a:t>plot_rank_mean.ipynb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1625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What’s on our plate</a:t>
            </a:r>
            <a:r>
              <a:rPr sz="3400" spc="-50" dirty="0"/>
              <a:t> </a:t>
            </a:r>
            <a:r>
              <a:rPr sz="3400" spc="-5" dirty="0"/>
              <a:t>today?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752601" y="1066855"/>
            <a:ext cx="5508625" cy="411587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altLang="zh-CN" sz="2800" spc="-5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altLang="zh-CN" sz="2800" spc="-5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Image sampling and pyramid</a:t>
            </a:r>
          </a:p>
          <a:p>
            <a:pPr marL="812165" lvl="1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altLang="zh-CN" sz="2000" spc="-10" dirty="0">
              <a:latin typeface="Times New Roman"/>
              <a:cs typeface="Times New Roman"/>
            </a:endParaRPr>
          </a:p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altLang="zh-CN" sz="2800" spc="-5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354965" indent="-342265">
              <a:spcBef>
                <a:spcPts val="77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altLang="zh-CN" sz="2800" spc="-5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solidFill>
                  <a:srgbClr val="00B0F0"/>
                </a:solidFill>
                <a:latin typeface="Times New Roman"/>
                <a:cs typeface="Times New Roman"/>
              </a:rPr>
              <a:t>Edge detection</a:t>
            </a:r>
          </a:p>
          <a:p>
            <a:pPr marL="354965" indent="-342265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2251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843654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 </a:t>
            </a:r>
            <a:r>
              <a:rPr spc="-5" dirty="0"/>
              <a:t>extract</a:t>
            </a:r>
            <a:r>
              <a:rPr spc="-75" dirty="0"/>
              <a:t> </a:t>
            </a:r>
            <a:r>
              <a:rPr spc="-5" dirty="0"/>
              <a:t>edges?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801" y="1305052"/>
            <a:ext cx="3516629" cy="3677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ts val="2875"/>
              </a:lnSpc>
              <a:spcBef>
                <a:spcPts val="100"/>
              </a:spcBef>
              <a:buChar char="•"/>
              <a:tabLst>
                <a:tab pos="195580" algn="l"/>
              </a:tabLst>
            </a:pPr>
            <a:r>
              <a:rPr sz="2400" spc="-5" dirty="0">
                <a:latin typeface="Times New Roman"/>
                <a:cs typeface="Times New Roman"/>
              </a:rPr>
              <a:t>Edges </a:t>
            </a:r>
            <a:r>
              <a:rPr sz="2400" dirty="0">
                <a:latin typeface="Times New Roman"/>
                <a:cs typeface="Times New Roman"/>
              </a:rPr>
              <a:t>and lines are used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875"/>
              </a:lnSpc>
              <a:buChar char="•"/>
              <a:tabLst>
                <a:tab pos="653415" algn="l"/>
              </a:tabLst>
            </a:pPr>
            <a:r>
              <a:rPr sz="2400" spc="-5" dirty="0">
                <a:latin typeface="Times New Roman"/>
                <a:cs typeface="Times New Roman"/>
              </a:rPr>
              <a:t>object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recognition</a:t>
            </a:r>
            <a:endParaRPr sz="2400">
              <a:latin typeface="Times New Roman"/>
              <a:cs typeface="Times New Roman"/>
            </a:endParaRPr>
          </a:p>
          <a:p>
            <a:pPr marL="698500" marR="209550" lvl="1" indent="-228600">
              <a:lnSpc>
                <a:spcPts val="2870"/>
              </a:lnSpc>
              <a:spcBef>
                <a:spcPts val="100"/>
              </a:spcBef>
              <a:buChar char="•"/>
              <a:tabLst>
                <a:tab pos="652780" algn="l"/>
              </a:tabLst>
            </a:pPr>
            <a:r>
              <a:rPr sz="2400" spc="-5" dirty="0">
                <a:latin typeface="Times New Roman"/>
                <a:cs typeface="Times New Roman"/>
              </a:rPr>
              <a:t>image matching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(e.g.,  stereo,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mosaics)</a:t>
            </a:r>
            <a:endParaRPr sz="2400">
              <a:latin typeface="Times New Roman"/>
              <a:cs typeface="Times New Roman"/>
            </a:endParaRPr>
          </a:p>
          <a:p>
            <a:pPr marL="652145" lvl="1" indent="-182245">
              <a:lnSpc>
                <a:spcPts val="2780"/>
              </a:lnSpc>
              <a:buChar char="•"/>
              <a:tabLst>
                <a:tab pos="652780" algn="l"/>
              </a:tabLst>
            </a:pPr>
            <a:r>
              <a:rPr sz="2400" spc="-5" dirty="0">
                <a:latin typeface="Times New Roman"/>
                <a:cs typeface="Times New Roman"/>
              </a:rPr>
              <a:t>document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marL="652145" lvl="1" indent="-182245">
              <a:lnSpc>
                <a:spcPts val="2875"/>
              </a:lnSpc>
              <a:buChar char="•"/>
              <a:tabLst>
                <a:tab pos="652780" algn="l"/>
              </a:tabLst>
            </a:pPr>
            <a:r>
              <a:rPr sz="2400" spc="-5" dirty="0">
                <a:latin typeface="Times New Roman"/>
                <a:cs typeface="Times New Roman"/>
              </a:rPr>
              <a:t>horizon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detection</a:t>
            </a:r>
            <a:endParaRPr sz="2400">
              <a:latin typeface="Times New Roman"/>
              <a:cs typeface="Times New Roman"/>
            </a:endParaRPr>
          </a:p>
          <a:p>
            <a:pPr marL="652145" lvl="1" indent="-182245">
              <a:lnSpc>
                <a:spcPts val="2875"/>
              </a:lnSpc>
              <a:buChar char="•"/>
              <a:tabLst>
                <a:tab pos="652780" algn="l"/>
              </a:tabLst>
            </a:pPr>
            <a:r>
              <a:rPr sz="2400" spc="-5" dirty="0">
                <a:latin typeface="Times New Roman"/>
                <a:cs typeface="Times New Roman"/>
              </a:rPr>
              <a:t>line following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robots</a:t>
            </a:r>
            <a:endParaRPr sz="2400">
              <a:latin typeface="Times New Roman"/>
              <a:cs typeface="Times New Roman"/>
            </a:endParaRPr>
          </a:p>
          <a:p>
            <a:pPr marL="652780" lvl="1" indent="-182880">
              <a:lnSpc>
                <a:spcPts val="2875"/>
              </a:lnSpc>
              <a:buChar char="•"/>
              <a:tabLst>
                <a:tab pos="652780" algn="l"/>
              </a:tabLst>
            </a:pPr>
            <a:r>
              <a:rPr sz="2400" dirty="0">
                <a:latin typeface="Times New Roman"/>
                <a:cs typeface="Times New Roman"/>
              </a:rPr>
              <a:t>and many more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apps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Times New Roman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194945" indent="-182245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2400" spc="-5" dirty="0">
                <a:latin typeface="Times New Roman"/>
                <a:cs typeface="Times New Roman"/>
              </a:rPr>
              <a:t>More compact than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pixels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4409" y="1541094"/>
            <a:ext cx="4339315" cy="2623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559498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Where do edges come</a:t>
            </a:r>
            <a:r>
              <a:rPr spc="-40" dirty="0"/>
              <a:t> </a:t>
            </a:r>
            <a:r>
              <a:rPr spc="-5" dirty="0"/>
              <a:t>from?</a:t>
            </a:r>
          </a:p>
        </p:txBody>
      </p:sp>
      <p:sp>
        <p:nvSpPr>
          <p:cNvPr id="3" name="object 3"/>
          <p:cNvSpPr/>
          <p:nvPr/>
        </p:nvSpPr>
        <p:spPr>
          <a:xfrm>
            <a:off x="2123948" y="2063750"/>
            <a:ext cx="2743200" cy="234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2601" y="1077976"/>
            <a:ext cx="8037830" cy="321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Edges </a:t>
            </a:r>
            <a:r>
              <a:rPr sz="2400" spc="-5" dirty="0">
                <a:latin typeface="Arial"/>
                <a:cs typeface="Arial"/>
              </a:rPr>
              <a:t>in images are </a:t>
            </a:r>
            <a:r>
              <a:rPr sz="2400" dirty="0">
                <a:latin typeface="Arial"/>
                <a:cs typeface="Arial"/>
              </a:rPr>
              <a:t>caused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a variety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factors</a:t>
            </a:r>
            <a:endParaRPr sz="2400">
              <a:latin typeface="Arial"/>
              <a:cs typeface="Arial"/>
            </a:endParaRPr>
          </a:p>
          <a:p>
            <a:pPr marL="4244340" marR="5080">
              <a:lnSpc>
                <a:spcPct val="187500"/>
              </a:lnSpc>
              <a:spcBef>
                <a:spcPts val="1200"/>
              </a:spcBef>
            </a:pPr>
            <a:r>
              <a:rPr sz="2400" dirty="0">
                <a:latin typeface="Arial"/>
                <a:cs typeface="Arial"/>
              </a:rPr>
              <a:t>surface </a:t>
            </a:r>
            <a:r>
              <a:rPr sz="2400" spc="-5" dirty="0">
                <a:latin typeface="Arial"/>
                <a:cs typeface="Arial"/>
              </a:rPr>
              <a:t>normal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discontinuity  depth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discontinuity</a:t>
            </a:r>
            <a:endParaRPr sz="2400">
              <a:latin typeface="Arial"/>
              <a:cs typeface="Arial"/>
            </a:endParaRPr>
          </a:p>
          <a:p>
            <a:pPr marL="4244340" marR="276225">
              <a:lnSpc>
                <a:spcPts val="5400"/>
              </a:lnSpc>
            </a:pPr>
            <a:r>
              <a:rPr sz="2400" dirty="0">
                <a:latin typeface="Arial"/>
                <a:cs typeface="Arial"/>
              </a:rPr>
              <a:t>surface color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discontinuity  illumination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discontinuity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290385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Edge</a:t>
            </a:r>
            <a:r>
              <a:rPr spc="-75" dirty="0"/>
              <a:t> </a:t>
            </a:r>
            <a:r>
              <a:rPr spc="-5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5268976"/>
            <a:ext cx="5906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you tell that a </a:t>
            </a:r>
            <a:r>
              <a:rPr sz="2400" spc="-5" dirty="0">
                <a:latin typeface="Arial"/>
                <a:cs typeface="Arial"/>
              </a:rPr>
              <a:t>pixel is on an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edge?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240" y="1364651"/>
            <a:ext cx="5731631" cy="3466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300" y="2197100"/>
            <a:ext cx="990600" cy="99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82409" y="2349500"/>
            <a:ext cx="339090" cy="338455"/>
          </a:xfrm>
          <a:custGeom>
            <a:avLst/>
            <a:gdLst/>
            <a:ahLst/>
            <a:cxnLst/>
            <a:rect l="l" t="t" r="r" b="b"/>
            <a:pathLst>
              <a:path w="339090" h="338455">
                <a:moveTo>
                  <a:pt x="288784" y="70852"/>
                </a:moveTo>
                <a:lnTo>
                  <a:pt x="268224" y="50291"/>
                </a:lnTo>
                <a:lnTo>
                  <a:pt x="0" y="318515"/>
                </a:lnTo>
                <a:lnTo>
                  <a:pt x="20574" y="338327"/>
                </a:lnTo>
                <a:lnTo>
                  <a:pt x="288784" y="70852"/>
                </a:lnTo>
                <a:close/>
              </a:path>
              <a:path w="339090" h="338455">
                <a:moveTo>
                  <a:pt x="339090" y="0"/>
                </a:moveTo>
                <a:lnTo>
                  <a:pt x="248412" y="30479"/>
                </a:lnTo>
                <a:lnTo>
                  <a:pt x="268224" y="50291"/>
                </a:lnTo>
                <a:lnTo>
                  <a:pt x="278130" y="40385"/>
                </a:lnTo>
                <a:lnTo>
                  <a:pt x="298704" y="60959"/>
                </a:lnTo>
                <a:lnTo>
                  <a:pt x="298704" y="80771"/>
                </a:lnTo>
                <a:lnTo>
                  <a:pt x="308610" y="90677"/>
                </a:lnTo>
                <a:lnTo>
                  <a:pt x="339090" y="0"/>
                </a:lnTo>
                <a:close/>
              </a:path>
              <a:path w="339090" h="338455">
                <a:moveTo>
                  <a:pt x="298704" y="60959"/>
                </a:moveTo>
                <a:lnTo>
                  <a:pt x="278130" y="40385"/>
                </a:lnTo>
                <a:lnTo>
                  <a:pt x="268224" y="50291"/>
                </a:lnTo>
                <a:lnTo>
                  <a:pt x="288784" y="70852"/>
                </a:lnTo>
                <a:lnTo>
                  <a:pt x="298704" y="60959"/>
                </a:lnTo>
                <a:close/>
              </a:path>
              <a:path w="339090" h="338455">
                <a:moveTo>
                  <a:pt x="298704" y="80771"/>
                </a:moveTo>
                <a:lnTo>
                  <a:pt x="298704" y="60959"/>
                </a:lnTo>
                <a:lnTo>
                  <a:pt x="288784" y="70852"/>
                </a:lnTo>
                <a:lnTo>
                  <a:pt x="298704" y="807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44431" y="2276175"/>
            <a:ext cx="1526787" cy="379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0500" y="2654300"/>
            <a:ext cx="762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290576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Image</a:t>
            </a:r>
            <a:r>
              <a:rPr spc="-75" dirty="0"/>
              <a:t> </a:t>
            </a:r>
            <a:r>
              <a:rPr spc="-5" dirty="0"/>
              <a:t>gradient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2601" y="928624"/>
            <a:ext cx="2915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gradient </a:t>
            </a:r>
            <a:r>
              <a:rPr sz="2000" spc="-5" dirty="0">
                <a:latin typeface="Arial"/>
                <a:cs typeface="Arial"/>
              </a:rPr>
              <a:t>of an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image: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87364" y="1363521"/>
            <a:ext cx="2454983" cy="610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100" y="2197100"/>
            <a:ext cx="298719" cy="990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6500" y="2687827"/>
            <a:ext cx="533400" cy="85725"/>
          </a:xfrm>
          <a:custGeom>
            <a:avLst/>
            <a:gdLst/>
            <a:ahLst/>
            <a:cxnLst/>
            <a:rect l="l" t="t" r="r" b="b"/>
            <a:pathLst>
              <a:path w="533400" h="85725">
                <a:moveTo>
                  <a:pt x="461772" y="57150"/>
                </a:moveTo>
                <a:lnTo>
                  <a:pt x="461772" y="28193"/>
                </a:lnTo>
                <a:lnTo>
                  <a:pt x="0" y="28193"/>
                </a:lnTo>
                <a:lnTo>
                  <a:pt x="0" y="57150"/>
                </a:lnTo>
                <a:lnTo>
                  <a:pt x="461772" y="57150"/>
                </a:lnTo>
                <a:close/>
              </a:path>
              <a:path w="533400" h="85725">
                <a:moveTo>
                  <a:pt x="533400" y="42672"/>
                </a:moveTo>
                <a:lnTo>
                  <a:pt x="447294" y="0"/>
                </a:lnTo>
                <a:lnTo>
                  <a:pt x="447294" y="28193"/>
                </a:lnTo>
                <a:lnTo>
                  <a:pt x="461772" y="28193"/>
                </a:lnTo>
                <a:lnTo>
                  <a:pt x="461772" y="78169"/>
                </a:lnTo>
                <a:lnTo>
                  <a:pt x="533400" y="42672"/>
                </a:lnTo>
                <a:close/>
              </a:path>
              <a:path w="533400" h="85725">
                <a:moveTo>
                  <a:pt x="461772" y="78169"/>
                </a:moveTo>
                <a:lnTo>
                  <a:pt x="461772" y="57150"/>
                </a:lnTo>
                <a:lnTo>
                  <a:pt x="447294" y="57150"/>
                </a:lnTo>
                <a:lnTo>
                  <a:pt x="447294" y="85344"/>
                </a:lnTo>
                <a:lnTo>
                  <a:pt x="461772" y="781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350" y="2692400"/>
            <a:ext cx="762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7035" y="2274651"/>
            <a:ext cx="1393835" cy="373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60273" y="2961986"/>
            <a:ext cx="1402886" cy="381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9679" y="2197100"/>
            <a:ext cx="1074420" cy="298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88028" y="2349500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85344" y="447294"/>
                </a:moveTo>
                <a:lnTo>
                  <a:pt x="0" y="447294"/>
                </a:lnTo>
                <a:lnTo>
                  <a:pt x="28194" y="504185"/>
                </a:lnTo>
                <a:lnTo>
                  <a:pt x="28194" y="461772"/>
                </a:lnTo>
                <a:lnTo>
                  <a:pt x="57150" y="461772"/>
                </a:lnTo>
                <a:lnTo>
                  <a:pt x="57150" y="504185"/>
                </a:lnTo>
                <a:lnTo>
                  <a:pt x="85344" y="447294"/>
                </a:lnTo>
                <a:close/>
              </a:path>
              <a:path w="85725" h="533400">
                <a:moveTo>
                  <a:pt x="57150" y="447294"/>
                </a:moveTo>
                <a:lnTo>
                  <a:pt x="57150" y="0"/>
                </a:lnTo>
                <a:lnTo>
                  <a:pt x="28194" y="0"/>
                </a:lnTo>
                <a:lnTo>
                  <a:pt x="28194" y="447294"/>
                </a:lnTo>
                <a:lnTo>
                  <a:pt x="57150" y="447294"/>
                </a:lnTo>
                <a:close/>
              </a:path>
              <a:path w="85725" h="533400">
                <a:moveTo>
                  <a:pt x="57150" y="504185"/>
                </a:moveTo>
                <a:lnTo>
                  <a:pt x="57150" y="461772"/>
                </a:lnTo>
                <a:lnTo>
                  <a:pt x="28194" y="461772"/>
                </a:lnTo>
                <a:lnTo>
                  <a:pt x="28194" y="504185"/>
                </a:lnTo>
                <a:lnTo>
                  <a:pt x="42672" y="533400"/>
                </a:lnTo>
                <a:lnTo>
                  <a:pt x="57150" y="5041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2600" y="2311400"/>
            <a:ext cx="762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8693" y="2665729"/>
            <a:ext cx="486409" cy="76200"/>
          </a:xfrm>
          <a:custGeom>
            <a:avLst/>
            <a:gdLst/>
            <a:ahLst/>
            <a:cxnLst/>
            <a:rect l="l" t="t" r="r" b="b"/>
            <a:pathLst>
              <a:path w="486409" h="76200">
                <a:moveTo>
                  <a:pt x="427481" y="38100"/>
                </a:moveTo>
                <a:lnTo>
                  <a:pt x="425957" y="34289"/>
                </a:lnTo>
                <a:lnTo>
                  <a:pt x="422909" y="32765"/>
                </a:lnTo>
                <a:lnTo>
                  <a:pt x="5333" y="32765"/>
                </a:lnTo>
                <a:lnTo>
                  <a:pt x="1524" y="34289"/>
                </a:lnTo>
                <a:lnTo>
                  <a:pt x="0" y="38100"/>
                </a:lnTo>
                <a:lnTo>
                  <a:pt x="1524" y="41147"/>
                </a:lnTo>
                <a:lnTo>
                  <a:pt x="5333" y="42671"/>
                </a:lnTo>
                <a:lnTo>
                  <a:pt x="422909" y="42671"/>
                </a:lnTo>
                <a:lnTo>
                  <a:pt x="425957" y="41147"/>
                </a:lnTo>
                <a:lnTo>
                  <a:pt x="427481" y="38100"/>
                </a:lnTo>
                <a:close/>
              </a:path>
              <a:path w="486409" h="76200">
                <a:moveTo>
                  <a:pt x="486155" y="38100"/>
                </a:moveTo>
                <a:lnTo>
                  <a:pt x="409955" y="0"/>
                </a:lnTo>
                <a:lnTo>
                  <a:pt x="409955" y="32765"/>
                </a:lnTo>
                <a:lnTo>
                  <a:pt x="422909" y="32765"/>
                </a:lnTo>
                <a:lnTo>
                  <a:pt x="425957" y="34289"/>
                </a:lnTo>
                <a:lnTo>
                  <a:pt x="427481" y="38100"/>
                </a:lnTo>
                <a:lnTo>
                  <a:pt x="427481" y="67437"/>
                </a:lnTo>
                <a:lnTo>
                  <a:pt x="486155" y="38100"/>
                </a:lnTo>
                <a:close/>
              </a:path>
              <a:path w="486409" h="76200">
                <a:moveTo>
                  <a:pt x="427481" y="67437"/>
                </a:moveTo>
                <a:lnTo>
                  <a:pt x="427481" y="38100"/>
                </a:lnTo>
                <a:lnTo>
                  <a:pt x="425957" y="41147"/>
                </a:lnTo>
                <a:lnTo>
                  <a:pt x="422909" y="42671"/>
                </a:lnTo>
                <a:lnTo>
                  <a:pt x="409955" y="42671"/>
                </a:lnTo>
                <a:lnTo>
                  <a:pt x="409955" y="76200"/>
                </a:lnTo>
                <a:lnTo>
                  <a:pt x="427481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30593" y="2208529"/>
            <a:ext cx="76200" cy="514350"/>
          </a:xfrm>
          <a:custGeom>
            <a:avLst/>
            <a:gdLst/>
            <a:ahLst/>
            <a:cxnLst/>
            <a:rect l="l" t="t" r="r" b="b"/>
            <a:pathLst>
              <a:path w="76200" h="51435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3527" y="76200"/>
                </a:lnTo>
                <a:lnTo>
                  <a:pt x="33527" y="63245"/>
                </a:lnTo>
                <a:lnTo>
                  <a:pt x="35051" y="59436"/>
                </a:lnTo>
                <a:lnTo>
                  <a:pt x="38100" y="58674"/>
                </a:lnTo>
                <a:lnTo>
                  <a:pt x="41909" y="59436"/>
                </a:lnTo>
                <a:lnTo>
                  <a:pt x="43433" y="63245"/>
                </a:lnTo>
                <a:lnTo>
                  <a:pt x="43433" y="76200"/>
                </a:lnTo>
                <a:lnTo>
                  <a:pt x="76200" y="76200"/>
                </a:lnTo>
                <a:close/>
              </a:path>
              <a:path w="76200" h="514350">
                <a:moveTo>
                  <a:pt x="43433" y="76200"/>
                </a:moveTo>
                <a:lnTo>
                  <a:pt x="43433" y="63245"/>
                </a:lnTo>
                <a:lnTo>
                  <a:pt x="41909" y="59436"/>
                </a:lnTo>
                <a:lnTo>
                  <a:pt x="38100" y="58674"/>
                </a:lnTo>
                <a:lnTo>
                  <a:pt x="35051" y="59436"/>
                </a:lnTo>
                <a:lnTo>
                  <a:pt x="33527" y="63245"/>
                </a:lnTo>
                <a:lnTo>
                  <a:pt x="33527" y="76200"/>
                </a:lnTo>
                <a:lnTo>
                  <a:pt x="43433" y="76200"/>
                </a:lnTo>
                <a:close/>
              </a:path>
              <a:path w="76200" h="514350">
                <a:moveTo>
                  <a:pt x="43433" y="509015"/>
                </a:moveTo>
                <a:lnTo>
                  <a:pt x="43433" y="76200"/>
                </a:lnTo>
                <a:lnTo>
                  <a:pt x="33527" y="76200"/>
                </a:lnTo>
                <a:lnTo>
                  <a:pt x="33527" y="509015"/>
                </a:lnTo>
                <a:lnTo>
                  <a:pt x="35051" y="512825"/>
                </a:lnTo>
                <a:lnTo>
                  <a:pt x="38100" y="514350"/>
                </a:lnTo>
                <a:lnTo>
                  <a:pt x="41909" y="512825"/>
                </a:lnTo>
                <a:lnTo>
                  <a:pt x="43433" y="509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0802" y="2614676"/>
            <a:ext cx="40005" cy="81280"/>
          </a:xfrm>
          <a:custGeom>
            <a:avLst/>
            <a:gdLst/>
            <a:ahLst/>
            <a:cxnLst/>
            <a:rect l="l" t="t" r="r" b="b"/>
            <a:pathLst>
              <a:path w="40004" h="81280">
                <a:moveTo>
                  <a:pt x="28194" y="80771"/>
                </a:moveTo>
                <a:lnTo>
                  <a:pt x="33277" y="66341"/>
                </a:lnTo>
                <a:lnTo>
                  <a:pt x="37433" y="52196"/>
                </a:lnTo>
                <a:lnTo>
                  <a:pt x="39445" y="39195"/>
                </a:lnTo>
                <a:lnTo>
                  <a:pt x="38100" y="28193"/>
                </a:lnTo>
                <a:lnTo>
                  <a:pt x="32468" y="19716"/>
                </a:lnTo>
                <a:lnTo>
                  <a:pt x="23336" y="12382"/>
                </a:lnTo>
                <a:lnTo>
                  <a:pt x="12061" y="5905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2627" y="2513329"/>
            <a:ext cx="109727" cy="195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52601" y="5164527"/>
            <a:ext cx="6019800" cy="7207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755650" indent="-285750">
              <a:lnSpc>
                <a:spcPct val="100000"/>
              </a:lnSpc>
              <a:spcBef>
                <a:spcPts val="530"/>
              </a:spcBef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how does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5" dirty="0">
                <a:latin typeface="Arial"/>
                <a:cs typeface="Arial"/>
              </a:rPr>
              <a:t>relate </a:t>
            </a:r>
            <a:r>
              <a:rPr sz="1800" dirty="0">
                <a:latin typeface="Arial"/>
                <a:cs typeface="Arial"/>
              </a:rPr>
              <a:t>to the </a:t>
            </a:r>
            <a:r>
              <a:rPr sz="1800" spc="-5" dirty="0">
                <a:latin typeface="Arial"/>
                <a:cs typeface="Arial"/>
              </a:rPr>
              <a:t>direction of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edge?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i="1" spc="-10" dirty="0">
                <a:latin typeface="Arial"/>
                <a:cs typeface="Arial"/>
              </a:rPr>
              <a:t>edge strength </a:t>
            </a:r>
            <a:r>
              <a:rPr sz="2000" spc="-5" dirty="0">
                <a:latin typeface="Arial"/>
                <a:cs typeface="Arial"/>
              </a:rPr>
              <a:t>is given by the </a:t>
            </a:r>
            <a:r>
              <a:rPr sz="2000" spc="-10" dirty="0">
                <a:latin typeface="Arial"/>
                <a:cs typeface="Arial"/>
              </a:rPr>
              <a:t>gradient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magnitude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05844" y="4574539"/>
            <a:ext cx="2785853" cy="5029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08939" y="5944624"/>
            <a:ext cx="3685714" cy="6568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52601" y="3443223"/>
            <a:ext cx="7752715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gradient points </a:t>
            </a:r>
            <a:r>
              <a:rPr sz="2000" spc="-5" dirty="0">
                <a:latin typeface="Arial"/>
                <a:cs typeface="Arial"/>
              </a:rPr>
              <a:t>in the </a:t>
            </a:r>
            <a:r>
              <a:rPr sz="2000" spc="-10" dirty="0">
                <a:latin typeface="Arial"/>
                <a:cs typeface="Arial"/>
              </a:rPr>
              <a:t>direction </a:t>
            </a:r>
            <a:r>
              <a:rPr sz="2000" spc="-5" dirty="0">
                <a:latin typeface="Arial"/>
                <a:cs typeface="Arial"/>
              </a:rPr>
              <a:t>of most rapid </a:t>
            </a:r>
            <a:r>
              <a:rPr sz="2000" spc="-10" dirty="0">
                <a:latin typeface="Arial"/>
                <a:cs typeface="Arial"/>
              </a:rPr>
              <a:t>increase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intensity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gradient direction </a:t>
            </a:r>
            <a:r>
              <a:rPr sz="2000" spc="-5" dirty="0">
                <a:latin typeface="Arial"/>
                <a:cs typeface="Arial"/>
              </a:rPr>
              <a:t>is given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by: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0798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discrete</a:t>
            </a:r>
            <a:r>
              <a:rPr spc="-65" dirty="0"/>
              <a:t> </a:t>
            </a:r>
            <a:r>
              <a:rPr spc="-5" dirty="0"/>
              <a:t>gradient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72683" y="2157501"/>
          <a:ext cx="4632958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34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197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176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135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188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191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144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147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187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208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255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252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166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123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166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63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5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387344" y="2155951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76200" y="533399"/>
                </a:moveTo>
                <a:lnTo>
                  <a:pt x="0" y="533399"/>
                </a:lnTo>
                <a:lnTo>
                  <a:pt x="28955" y="591311"/>
                </a:lnTo>
                <a:lnTo>
                  <a:pt x="28955" y="545591"/>
                </a:lnTo>
                <a:lnTo>
                  <a:pt x="48005" y="545591"/>
                </a:lnTo>
                <a:lnTo>
                  <a:pt x="48005" y="589788"/>
                </a:lnTo>
                <a:lnTo>
                  <a:pt x="76200" y="533399"/>
                </a:lnTo>
                <a:close/>
              </a:path>
              <a:path w="76200" h="609600">
                <a:moveTo>
                  <a:pt x="48005" y="533399"/>
                </a:moveTo>
                <a:lnTo>
                  <a:pt x="48005" y="0"/>
                </a:lnTo>
                <a:lnTo>
                  <a:pt x="28955" y="0"/>
                </a:lnTo>
                <a:lnTo>
                  <a:pt x="28955" y="533399"/>
                </a:lnTo>
                <a:lnTo>
                  <a:pt x="48005" y="533399"/>
                </a:lnTo>
                <a:close/>
              </a:path>
              <a:path w="76200" h="609600">
                <a:moveTo>
                  <a:pt x="48005" y="589788"/>
                </a:moveTo>
                <a:lnTo>
                  <a:pt x="48005" y="545591"/>
                </a:lnTo>
                <a:lnTo>
                  <a:pt x="28955" y="545591"/>
                </a:lnTo>
                <a:lnTo>
                  <a:pt x="28955" y="591311"/>
                </a:lnTo>
                <a:lnTo>
                  <a:pt x="38100" y="609599"/>
                </a:lnTo>
                <a:lnTo>
                  <a:pt x="48005" y="589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7844" y="2000504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546353" y="47243"/>
                </a:moveTo>
                <a:lnTo>
                  <a:pt x="546353" y="28193"/>
                </a:lnTo>
                <a:lnTo>
                  <a:pt x="0" y="28193"/>
                </a:lnTo>
                <a:lnTo>
                  <a:pt x="0" y="47243"/>
                </a:lnTo>
                <a:lnTo>
                  <a:pt x="546353" y="47243"/>
                </a:lnTo>
                <a:close/>
              </a:path>
              <a:path w="609600" h="76200">
                <a:moveTo>
                  <a:pt x="609600" y="38100"/>
                </a:moveTo>
                <a:lnTo>
                  <a:pt x="533400" y="0"/>
                </a:lnTo>
                <a:lnTo>
                  <a:pt x="533400" y="28193"/>
                </a:lnTo>
                <a:lnTo>
                  <a:pt x="546353" y="28193"/>
                </a:lnTo>
                <a:lnTo>
                  <a:pt x="546353" y="69723"/>
                </a:lnTo>
                <a:lnTo>
                  <a:pt x="609600" y="38100"/>
                </a:lnTo>
                <a:close/>
              </a:path>
              <a:path w="609600" h="76200">
                <a:moveTo>
                  <a:pt x="546353" y="69723"/>
                </a:moveTo>
                <a:lnTo>
                  <a:pt x="546353" y="47243"/>
                </a:lnTo>
                <a:lnTo>
                  <a:pt x="533400" y="47243"/>
                </a:lnTo>
                <a:lnTo>
                  <a:pt x="533400" y="76200"/>
                </a:lnTo>
                <a:lnTo>
                  <a:pt x="5463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2601" y="925576"/>
            <a:ext cx="641540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we differentiate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i="1" spc="-5" dirty="0">
                <a:latin typeface="Arial"/>
                <a:cs typeface="Arial"/>
              </a:rPr>
              <a:t>digital </a:t>
            </a:r>
            <a:r>
              <a:rPr sz="2400" spc="-5" dirty="0">
                <a:latin typeface="Arial"/>
                <a:cs typeface="Arial"/>
              </a:rPr>
              <a:t>image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F[x,y]?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R="165100"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 marR="1536700" algn="ctr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8900" y="1886324"/>
            <a:ext cx="1143000" cy="198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0798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discrete</a:t>
            </a:r>
            <a:r>
              <a:rPr spc="-65" dirty="0"/>
              <a:t> </a:t>
            </a:r>
            <a:r>
              <a:rPr spc="-5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849604"/>
            <a:ext cx="6477000" cy="83502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we differentiate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i="1" spc="-5" dirty="0">
                <a:latin typeface="Arial"/>
                <a:cs typeface="Arial"/>
              </a:rPr>
              <a:t>digital </a:t>
            </a:r>
            <a:r>
              <a:rPr sz="2400" spc="-5" dirty="0">
                <a:latin typeface="Arial"/>
                <a:cs typeface="Arial"/>
              </a:rPr>
              <a:t>image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F[x,y]?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Answer: take </a:t>
            </a:r>
            <a:r>
              <a:rPr sz="2000" spc="-10" dirty="0">
                <a:latin typeface="Arial"/>
                <a:cs typeface="Arial"/>
              </a:rPr>
              <a:t>discrete derivative (“finite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difference”)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601" y="3059176"/>
            <a:ext cx="73126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How would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implement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cross-correlation?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35412" y="3783012"/>
          <a:ext cx="1295400" cy="1170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+1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360417" y="5051551"/>
            <a:ext cx="270509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8254" y="1892299"/>
            <a:ext cx="4209689" cy="631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3719829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Sobel</a:t>
            </a:r>
            <a:r>
              <a:rPr spc="-65" dirty="0"/>
              <a:t> </a:t>
            </a:r>
            <a:r>
              <a:rPr spc="-5" dirty="0"/>
              <a:t>operator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849604"/>
            <a:ext cx="6637020" cy="83502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latin typeface="Arial"/>
                <a:cs typeface="Arial"/>
              </a:rPr>
              <a:t>Better </a:t>
            </a:r>
            <a:r>
              <a:rPr sz="2400" spc="-5" dirty="0">
                <a:latin typeface="Arial"/>
                <a:cs typeface="Arial"/>
              </a:rPr>
              <a:t>approximations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derivatives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exist</a:t>
            </a:r>
            <a:endParaRPr sz="24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650" algn="l"/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i="1" spc="-5" dirty="0">
                <a:latin typeface="Arial"/>
                <a:cs typeface="Arial"/>
              </a:rPr>
              <a:t>Sobel </a:t>
            </a:r>
            <a:r>
              <a:rPr sz="2000" spc="-10" dirty="0">
                <a:latin typeface="Arial"/>
                <a:cs typeface="Arial"/>
              </a:rPr>
              <a:t>operators below </a:t>
            </a:r>
            <a:r>
              <a:rPr sz="2000" spc="-5" dirty="0">
                <a:latin typeface="Arial"/>
                <a:cs typeface="Arial"/>
              </a:rPr>
              <a:t>are very </a:t>
            </a:r>
            <a:r>
              <a:rPr sz="2000" spc="-10" dirty="0">
                <a:latin typeface="Arial"/>
                <a:cs typeface="Arial"/>
              </a:rPr>
              <a:t>commonly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used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678112" y="2182812"/>
          <a:ext cx="1143000" cy="1049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78412" y="2182812"/>
          <a:ext cx="1143000" cy="1049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437130" y="2484373"/>
            <a:ext cx="167639" cy="429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37429" y="2488945"/>
            <a:ext cx="167640" cy="429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9802" y="4066940"/>
            <a:ext cx="7021195" cy="10521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85"/>
              </a:spcBef>
              <a:buChar char="•"/>
              <a:tabLst>
                <a:tab pos="297815" algn="l"/>
                <a:tab pos="299085" algn="l"/>
              </a:tabLst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standard </a:t>
            </a:r>
            <a:r>
              <a:rPr sz="2000" spc="-5" dirty="0">
                <a:latin typeface="Arial"/>
                <a:cs typeface="Arial"/>
              </a:rPr>
              <a:t>defn. of the Sobel </a:t>
            </a:r>
            <a:r>
              <a:rPr sz="2000" spc="-10" dirty="0">
                <a:latin typeface="Arial"/>
                <a:cs typeface="Arial"/>
              </a:rPr>
              <a:t>operator </a:t>
            </a:r>
            <a:r>
              <a:rPr sz="2000" spc="-5" dirty="0">
                <a:latin typeface="Arial"/>
                <a:cs typeface="Arial"/>
              </a:rPr>
              <a:t>omits the 1/8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term</a:t>
            </a:r>
            <a:endParaRPr sz="200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440"/>
              </a:spcBef>
              <a:buChar char="–"/>
              <a:tabLst>
                <a:tab pos="698500" algn="l"/>
              </a:tabLst>
            </a:pPr>
            <a:r>
              <a:rPr sz="1800" spc="-5" dirty="0">
                <a:latin typeface="Arial"/>
                <a:cs typeface="Arial"/>
              </a:rPr>
              <a:t>doesn’t make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difference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edge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439"/>
              </a:spcBef>
              <a:buChar char="–"/>
              <a:tabLst>
                <a:tab pos="699135" algn="l"/>
              </a:tabLst>
            </a:pPr>
            <a:r>
              <a:rPr sz="1800" spc="-5" dirty="0">
                <a:latin typeface="Arial"/>
                <a:cs typeface="Arial"/>
              </a:rPr>
              <a:t>the 1/8 </a:t>
            </a:r>
            <a:r>
              <a:rPr sz="1800" dirty="0">
                <a:latin typeface="Arial"/>
                <a:cs typeface="Arial"/>
              </a:rPr>
              <a:t>term </a:t>
            </a:r>
            <a:r>
              <a:rPr sz="1800" b="1" spc="-5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needed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get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right gradient value,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however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91668" y="3446779"/>
            <a:ext cx="281226" cy="179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0329" y="3423157"/>
            <a:ext cx="272857" cy="227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601" y="229870"/>
            <a:ext cx="6967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Computer Vision: Current State of the</a:t>
            </a:r>
            <a:r>
              <a:rPr sz="3000" spc="-8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Art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601" y="2144775"/>
            <a:ext cx="69977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The next few slides show examples of what  current computer vision systems can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do…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214630"/>
            <a:ext cx="7263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Edge </a:t>
            </a:r>
            <a:r>
              <a:rPr sz="3200" spc="-10" dirty="0"/>
              <a:t>detection </a:t>
            </a:r>
            <a:r>
              <a:rPr sz="3200" spc="-5" dirty="0"/>
              <a:t>using the </a:t>
            </a:r>
            <a:r>
              <a:rPr sz="3200" spc="-10" dirty="0"/>
              <a:t>Sobel</a:t>
            </a:r>
            <a:r>
              <a:rPr sz="3200" spc="-5" dirty="0"/>
              <a:t> </a:t>
            </a:r>
            <a:r>
              <a:rPr sz="3200" spc="-10" dirty="0"/>
              <a:t>operator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68300" y="1992121"/>
            <a:ext cx="8381999" cy="2849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2601" y="4962652"/>
            <a:ext cx="1920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original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4288" y="4962652"/>
            <a:ext cx="1618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thresholded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4164" y="4962652"/>
            <a:ext cx="1994535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985" marR="5080" indent="-3759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Sobel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gradient  </a:t>
            </a:r>
            <a:r>
              <a:rPr sz="2400" dirty="0">
                <a:latin typeface="Arial"/>
                <a:cs typeface="Arial"/>
              </a:rPr>
              <a:t>magnitude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1509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Canny Edge</a:t>
            </a:r>
            <a:r>
              <a:rPr spc="-65" dirty="0"/>
              <a:t> </a:t>
            </a:r>
            <a:r>
              <a:rPr spc="-5" dirty="0"/>
              <a:t>Detector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1152652"/>
            <a:ext cx="7583805" cy="3676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8953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sz="2400" dirty="0">
                <a:latin typeface="Arial"/>
                <a:cs typeface="Arial"/>
              </a:rPr>
              <a:t>: Smooth the </a:t>
            </a:r>
            <a:r>
              <a:rPr sz="2400" spc="-5" dirty="0">
                <a:latin typeface="Arial"/>
                <a:cs typeface="Arial"/>
              </a:rPr>
              <a:t>image with </a:t>
            </a:r>
            <a:r>
              <a:rPr sz="2400" dirty="0">
                <a:latin typeface="Arial"/>
                <a:cs typeface="Arial"/>
              </a:rPr>
              <a:t>a Gaussian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  with spread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1800" b="1" spc="-5" dirty="0">
                <a:latin typeface="Symbol"/>
                <a:cs typeface="Symbol"/>
              </a:rPr>
              <a:t></a:t>
            </a:r>
            <a:endParaRPr sz="1800">
              <a:latin typeface="Symbol"/>
              <a:cs typeface="Symbol"/>
            </a:endParaRPr>
          </a:p>
          <a:p>
            <a:pPr marL="469900" marR="5080" indent="-457200">
              <a:lnSpc>
                <a:spcPts val="2870"/>
              </a:lnSpc>
              <a:spcBef>
                <a:spcPts val="9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Compute gradient </a:t>
            </a:r>
            <a:r>
              <a:rPr sz="2400" dirty="0">
                <a:latin typeface="Arial"/>
                <a:cs typeface="Arial"/>
              </a:rPr>
              <a:t>magnitude </a:t>
            </a:r>
            <a:r>
              <a:rPr sz="2400" spc="-5" dirty="0">
                <a:latin typeface="Arial"/>
                <a:cs typeface="Arial"/>
              </a:rPr>
              <a:t>and direction  at each pixel of </a:t>
            </a:r>
            <a:r>
              <a:rPr sz="2400" dirty="0">
                <a:latin typeface="Arial"/>
                <a:cs typeface="Arial"/>
              </a:rPr>
              <a:t>the smoothed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469900" marR="208915" indent="-457200">
              <a:lnSpc>
                <a:spcPts val="2870"/>
              </a:lnSpc>
              <a:spcBef>
                <a:spcPts val="1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Thresholding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Threshold the </a:t>
            </a:r>
            <a:r>
              <a:rPr sz="2400" spc="-5" dirty="0">
                <a:latin typeface="Arial"/>
                <a:cs typeface="Arial"/>
              </a:rPr>
              <a:t>gradient </a:t>
            </a:r>
            <a:r>
              <a:rPr sz="2400" dirty="0">
                <a:latin typeface="Arial"/>
                <a:cs typeface="Arial"/>
              </a:rPr>
              <a:t>magnitude  </a:t>
            </a:r>
            <a:r>
              <a:rPr sz="2400" spc="-5" dirty="0">
                <a:latin typeface="Arial"/>
                <a:cs typeface="Arial"/>
              </a:rPr>
              <a:t>image </a:t>
            </a:r>
            <a:r>
              <a:rPr sz="2400" dirty="0">
                <a:latin typeface="Arial"/>
                <a:cs typeface="Arial"/>
              </a:rPr>
              <a:t>such that strong </a:t>
            </a:r>
            <a:r>
              <a:rPr sz="2400" spc="-5" dirty="0">
                <a:latin typeface="Arial"/>
                <a:cs typeface="Arial"/>
              </a:rPr>
              <a:t>edges are </a:t>
            </a:r>
            <a:r>
              <a:rPr sz="2400" dirty="0">
                <a:latin typeface="Arial"/>
                <a:cs typeface="Arial"/>
              </a:rPr>
              <a:t>kept </a:t>
            </a:r>
            <a:r>
              <a:rPr sz="2400" spc="-5" dirty="0">
                <a:latin typeface="Arial"/>
                <a:cs typeface="Arial"/>
              </a:rPr>
              <a:t>and noise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85"/>
              </a:lnSpc>
            </a:pPr>
            <a:r>
              <a:rPr sz="2400" dirty="0">
                <a:latin typeface="Arial"/>
                <a:cs typeface="Arial"/>
              </a:rPr>
              <a:t>suppressed</a:t>
            </a:r>
            <a:endParaRPr sz="2400">
              <a:latin typeface="Arial"/>
              <a:cs typeface="Arial"/>
            </a:endParaRPr>
          </a:p>
          <a:p>
            <a:pPr marL="469900" marR="208915" indent="-457200">
              <a:lnSpc>
                <a:spcPts val="2870"/>
              </a:lnSpc>
              <a:spcBef>
                <a:spcPts val="100"/>
              </a:spcBef>
              <a:buAutoNum type="arabicPeriod" startAt="4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Non-maximum suppression (thinning)</a:t>
            </a:r>
            <a:r>
              <a:rPr sz="2400" dirty="0">
                <a:latin typeface="Arial"/>
                <a:cs typeface="Arial"/>
              </a:rPr>
              <a:t>: Zero </a:t>
            </a:r>
            <a:r>
              <a:rPr sz="2400" spc="-5" dirty="0">
                <a:latin typeface="Arial"/>
                <a:cs typeface="Arial"/>
              </a:rPr>
              <a:t>out all  pixels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are not </a:t>
            </a:r>
            <a:r>
              <a:rPr sz="2400" dirty="0">
                <a:latin typeface="Arial"/>
                <a:cs typeface="Arial"/>
              </a:rPr>
              <a:t>the maximum </a:t>
            </a:r>
            <a:r>
              <a:rPr sz="2400" spc="-5" dirty="0">
                <a:latin typeface="Arial"/>
                <a:cs typeface="Arial"/>
              </a:rPr>
              <a:t>along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direction 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gradient </a:t>
            </a:r>
            <a:r>
              <a:rPr sz="2400" dirty="0">
                <a:latin typeface="Arial"/>
                <a:cs typeface="Arial"/>
              </a:rPr>
              <a:t>(look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pixel on each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side)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229870"/>
            <a:ext cx="778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Step 4: Thinning (Non-maximum</a:t>
            </a:r>
            <a:r>
              <a:rPr sz="3000" spc="-75" dirty="0"/>
              <a:t> </a:t>
            </a:r>
            <a:r>
              <a:rPr sz="3000" spc="-5" dirty="0"/>
              <a:t>suppression)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752601" y="4964404"/>
            <a:ext cx="7515225" cy="83502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latin typeface="Arial"/>
                <a:cs typeface="Arial"/>
              </a:rPr>
              <a:t>Check if pixel is local maximum along gradient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direction</a:t>
            </a:r>
            <a:endParaRPr sz="24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requires checking </a:t>
            </a:r>
            <a:r>
              <a:rPr sz="2000" spc="-10" dirty="0">
                <a:latin typeface="Arial"/>
                <a:cs typeface="Arial"/>
              </a:rPr>
              <a:t>interpolated pixels </a:t>
            </a:r>
            <a:r>
              <a:rPr sz="2000" spc="-5" dirty="0">
                <a:latin typeface="Arial"/>
                <a:cs typeface="Arial"/>
              </a:rPr>
              <a:t>p and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4100" y="1282700"/>
            <a:ext cx="3200399" cy="320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5500" y="1282699"/>
            <a:ext cx="3200399" cy="3200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1509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Canny Edge</a:t>
            </a:r>
            <a:r>
              <a:rPr spc="-65" dirty="0"/>
              <a:t> </a:t>
            </a:r>
            <a:r>
              <a:rPr spc="-5" dirty="0"/>
              <a:t>Detector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1" y="1152652"/>
            <a:ext cx="7583805" cy="477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8953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Smoothing</a:t>
            </a:r>
            <a:r>
              <a:rPr sz="2400" dirty="0">
                <a:latin typeface="Arial"/>
                <a:cs typeface="Arial"/>
              </a:rPr>
              <a:t>: Smooth the </a:t>
            </a:r>
            <a:r>
              <a:rPr sz="2400" spc="-5" dirty="0">
                <a:latin typeface="Arial"/>
                <a:cs typeface="Arial"/>
              </a:rPr>
              <a:t>image with </a:t>
            </a:r>
            <a:r>
              <a:rPr sz="2400" dirty="0">
                <a:latin typeface="Arial"/>
                <a:cs typeface="Arial"/>
              </a:rPr>
              <a:t>a Gaussian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  with spread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1800" b="1" spc="-5" dirty="0">
                <a:latin typeface="Symbol"/>
                <a:cs typeface="Symbol"/>
              </a:rPr>
              <a:t></a:t>
            </a:r>
            <a:endParaRPr sz="1800">
              <a:latin typeface="Symbol"/>
              <a:cs typeface="Symbol"/>
            </a:endParaRPr>
          </a:p>
          <a:p>
            <a:pPr marL="469900" marR="5080" indent="-457200">
              <a:lnSpc>
                <a:spcPts val="2870"/>
              </a:lnSpc>
              <a:spcBef>
                <a:spcPts val="9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Compute gradient </a:t>
            </a:r>
            <a:r>
              <a:rPr sz="2400" dirty="0">
                <a:latin typeface="Arial"/>
                <a:cs typeface="Arial"/>
              </a:rPr>
              <a:t>magnitude </a:t>
            </a:r>
            <a:r>
              <a:rPr sz="2400" spc="-5" dirty="0">
                <a:latin typeface="Arial"/>
                <a:cs typeface="Arial"/>
              </a:rPr>
              <a:t>and direction  at each pixel of </a:t>
            </a:r>
            <a:r>
              <a:rPr sz="2400" dirty="0">
                <a:latin typeface="Arial"/>
                <a:cs typeface="Arial"/>
              </a:rPr>
              <a:t>the smoothed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469900" marR="208915" indent="-457200">
              <a:lnSpc>
                <a:spcPts val="2870"/>
              </a:lnSpc>
              <a:spcBef>
                <a:spcPts val="1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Thresholding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Threshold the </a:t>
            </a:r>
            <a:r>
              <a:rPr sz="2400" spc="-5" dirty="0">
                <a:latin typeface="Arial"/>
                <a:cs typeface="Arial"/>
              </a:rPr>
              <a:t>gradient </a:t>
            </a:r>
            <a:r>
              <a:rPr sz="2400" dirty="0">
                <a:latin typeface="Arial"/>
                <a:cs typeface="Arial"/>
              </a:rPr>
              <a:t>magnitude  </a:t>
            </a:r>
            <a:r>
              <a:rPr sz="2400" spc="-5" dirty="0">
                <a:latin typeface="Arial"/>
                <a:cs typeface="Arial"/>
              </a:rPr>
              <a:t>image </a:t>
            </a:r>
            <a:r>
              <a:rPr sz="2400" dirty="0">
                <a:latin typeface="Arial"/>
                <a:cs typeface="Arial"/>
              </a:rPr>
              <a:t>such that strong </a:t>
            </a:r>
            <a:r>
              <a:rPr sz="2400" spc="-5" dirty="0">
                <a:latin typeface="Arial"/>
                <a:cs typeface="Arial"/>
              </a:rPr>
              <a:t>edges are </a:t>
            </a:r>
            <a:r>
              <a:rPr sz="2400" dirty="0">
                <a:latin typeface="Arial"/>
                <a:cs typeface="Arial"/>
              </a:rPr>
              <a:t>kept </a:t>
            </a:r>
            <a:r>
              <a:rPr sz="2400" spc="-5" dirty="0">
                <a:latin typeface="Arial"/>
                <a:cs typeface="Arial"/>
              </a:rPr>
              <a:t>and noise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85"/>
              </a:lnSpc>
            </a:pPr>
            <a:r>
              <a:rPr sz="2400" dirty="0">
                <a:latin typeface="Arial"/>
                <a:cs typeface="Arial"/>
              </a:rPr>
              <a:t>suppressed</a:t>
            </a:r>
            <a:endParaRPr sz="2400">
              <a:latin typeface="Arial"/>
              <a:cs typeface="Arial"/>
            </a:endParaRPr>
          </a:p>
          <a:p>
            <a:pPr marL="469900" marR="208915" indent="-457200">
              <a:lnSpc>
                <a:spcPts val="2870"/>
              </a:lnSpc>
              <a:spcBef>
                <a:spcPts val="100"/>
              </a:spcBef>
              <a:buAutoNum type="arabicPeriod" startAt="4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Non-maximum suppression (thinning)</a:t>
            </a:r>
            <a:r>
              <a:rPr sz="2400" dirty="0">
                <a:latin typeface="Arial"/>
                <a:cs typeface="Arial"/>
              </a:rPr>
              <a:t>: Zero </a:t>
            </a:r>
            <a:r>
              <a:rPr sz="2400" spc="-5" dirty="0">
                <a:latin typeface="Arial"/>
                <a:cs typeface="Arial"/>
              </a:rPr>
              <a:t>out all  pixels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are not </a:t>
            </a:r>
            <a:r>
              <a:rPr sz="2400" dirty="0">
                <a:latin typeface="Arial"/>
                <a:cs typeface="Arial"/>
              </a:rPr>
              <a:t>the maximum </a:t>
            </a:r>
            <a:r>
              <a:rPr sz="2400" spc="-5" dirty="0">
                <a:latin typeface="Arial"/>
                <a:cs typeface="Arial"/>
              </a:rPr>
              <a:t>along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direction 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gradient </a:t>
            </a:r>
            <a:r>
              <a:rPr sz="2400" dirty="0">
                <a:latin typeface="Arial"/>
                <a:cs typeface="Arial"/>
              </a:rPr>
              <a:t>(look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pixel on each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side)</a:t>
            </a:r>
            <a:endParaRPr sz="2400">
              <a:latin typeface="Arial"/>
              <a:cs typeface="Arial"/>
            </a:endParaRPr>
          </a:p>
          <a:p>
            <a:pPr marL="469900" marR="105410" indent="-457200">
              <a:lnSpc>
                <a:spcPts val="2870"/>
              </a:lnSpc>
              <a:spcBef>
                <a:spcPts val="10"/>
              </a:spcBef>
              <a:buAutoNum type="arabicPeriod" startAt="4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Tracing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edges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Trace </a:t>
            </a:r>
            <a:r>
              <a:rPr sz="2400" spc="-5" dirty="0">
                <a:latin typeface="Arial"/>
                <a:cs typeface="Arial"/>
              </a:rPr>
              <a:t>high-magnitude </a:t>
            </a:r>
            <a:r>
              <a:rPr sz="2400" dirty="0">
                <a:latin typeface="Arial"/>
                <a:cs typeface="Arial"/>
              </a:rPr>
              <a:t>contours </a:t>
            </a:r>
            <a:r>
              <a:rPr sz="2400" spc="-5" dirty="0">
                <a:latin typeface="Arial"/>
                <a:cs typeface="Arial"/>
              </a:rPr>
              <a:t>and  </a:t>
            </a:r>
            <a:r>
              <a:rPr sz="2400" dirty="0">
                <a:latin typeface="Arial"/>
                <a:cs typeface="Arial"/>
              </a:rPr>
              <a:t>keep </a:t>
            </a:r>
            <a:r>
              <a:rPr sz="2400" spc="-5" dirty="0">
                <a:latin typeface="Arial"/>
                <a:cs typeface="Arial"/>
              </a:rPr>
              <a:t>only pixels along </a:t>
            </a:r>
            <a:r>
              <a:rPr sz="2400" dirty="0">
                <a:latin typeface="Arial"/>
                <a:cs typeface="Arial"/>
              </a:rPr>
              <a:t>these contours, so </a:t>
            </a:r>
            <a:r>
              <a:rPr sz="2400" spc="-5" dirty="0">
                <a:latin typeface="Arial"/>
                <a:cs typeface="Arial"/>
              </a:rPr>
              <a:t>weak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little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90"/>
              </a:lnSpc>
            </a:pPr>
            <a:r>
              <a:rPr sz="2400" dirty="0">
                <a:latin typeface="Arial"/>
                <a:cs typeface="Arial"/>
              </a:rPr>
              <a:t>segments </a:t>
            </a:r>
            <a:r>
              <a:rPr sz="2400" spc="-5" dirty="0">
                <a:latin typeface="Arial"/>
                <a:cs typeface="Arial"/>
              </a:rPr>
              <a:t>go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away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48971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Canny edge</a:t>
            </a:r>
            <a:r>
              <a:rPr spc="-55" dirty="0"/>
              <a:t> </a:t>
            </a:r>
            <a:r>
              <a:rPr spc="-5" dirty="0"/>
              <a:t>detector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11754" y="5802374"/>
            <a:ext cx="2893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original image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(Lena)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1900" y="1238503"/>
            <a:ext cx="4387595" cy="4387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38810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Canny edge detector: Step</a:t>
            </a:r>
            <a:r>
              <a:rPr spc="-4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2501900" y="1206500"/>
            <a:ext cx="4387595" cy="4387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47823" y="5617971"/>
            <a:ext cx="5431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norm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gradient of </a:t>
            </a:r>
            <a:r>
              <a:rPr sz="2400" dirty="0">
                <a:latin typeface="Arial"/>
                <a:cs typeface="Arial"/>
              </a:rPr>
              <a:t>smoothed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7612" y="6125745"/>
            <a:ext cx="2726231" cy="485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638810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Canny edge detector: Step</a:t>
            </a:r>
            <a:r>
              <a:rPr spc="-40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/>
          <p:nvPr/>
        </p:nvSpPr>
        <p:spPr>
          <a:xfrm>
            <a:off x="2501900" y="1206499"/>
            <a:ext cx="4360925" cy="4360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14496" y="5649974"/>
            <a:ext cx="169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thresholding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1900" y="1206499"/>
            <a:ext cx="4397501" cy="4397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2601" y="198628"/>
            <a:ext cx="737171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Canny edge detector: Steps </a:t>
            </a:r>
            <a:r>
              <a:rPr dirty="0"/>
              <a:t>4 &amp;</a:t>
            </a:r>
            <a:r>
              <a:rPr spc="-30" dirty="0"/>
              <a:t> </a:t>
            </a:r>
            <a:r>
              <a:rPr dirty="0"/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2410" y="5649974"/>
            <a:ext cx="6112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Thinning (single pixel edges) &amp; tracing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edges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609F37-A7B3-4ADF-B209-3E6DE2F73804}"/>
              </a:ext>
            </a:extLst>
          </p:cNvPr>
          <p:cNvSpPr/>
          <p:nvPr/>
        </p:nvSpPr>
        <p:spPr>
          <a:xfrm>
            <a:off x="1502410" y="6110752"/>
            <a:ext cx="4556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96EAA"/>
                </a:solidFill>
                <a:latin typeface="Helvetica Neue"/>
                <a:hlinkClick r:id="rId3"/>
              </a:rPr>
              <a:t>Example:  </a:t>
            </a:r>
            <a:r>
              <a:rPr lang="en-US" altLang="zh-CN" sz="2800" dirty="0" err="1">
                <a:solidFill>
                  <a:srgbClr val="296EAA"/>
                </a:solidFill>
                <a:latin typeface="Helvetica Neue"/>
                <a:hlinkClick r:id="rId3"/>
              </a:rPr>
              <a:t>plot_canny.ipynb</a:t>
            </a:r>
            <a:endParaRPr lang="zh-CN" alt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</TotalTime>
  <Words>3954</Words>
  <Application>Microsoft Office PowerPoint</Application>
  <PresentationFormat>自定义</PresentationFormat>
  <Paragraphs>1483</Paragraphs>
  <Slides>97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3" baseType="lpstr">
      <vt:lpstr>Helvetica Neue</vt:lpstr>
      <vt:lpstr>Arial</vt:lpstr>
      <vt:lpstr>Calibri</vt:lpstr>
      <vt:lpstr>Symbol</vt:lpstr>
      <vt:lpstr>Times New Roman</vt:lpstr>
      <vt:lpstr>Office Theme</vt:lpstr>
      <vt:lpstr>Introduction to Computer Vision</vt:lpstr>
      <vt:lpstr>What’s on our plate today?</vt:lpstr>
      <vt:lpstr>Goals of the course</vt:lpstr>
      <vt:lpstr>What’s on our plate today?</vt:lpstr>
      <vt:lpstr>What is computer vision?</vt:lpstr>
      <vt:lpstr>What is computer vision?</vt:lpstr>
      <vt:lpstr>A picture is worth a thousand words</vt:lpstr>
      <vt:lpstr>What’s on our plate today?</vt:lpstr>
      <vt:lpstr>PowerPoint 演示文稿</vt:lpstr>
      <vt:lpstr>Optical character recognition (OCR)</vt:lpstr>
      <vt:lpstr>Face Detection</vt:lpstr>
      <vt:lpstr>Smile Detection (automatically clicks when you smile!)</vt:lpstr>
      <vt:lpstr>Object Recognition (in supermarkets)</vt:lpstr>
      <vt:lpstr>Vision-Based Biometrics</vt:lpstr>
      <vt:lpstr>Identity verification through Iris code</vt:lpstr>
      <vt:lpstr>Login with your fingerprint or face</vt:lpstr>
      <vt:lpstr>Object recognition (in mobile phones)</vt:lpstr>
      <vt:lpstr>3D modeling: Earth viewers</vt:lpstr>
      <vt:lpstr>PowerPoint 演示文稿</vt:lpstr>
      <vt:lpstr>PowerPoint 演示文稿</vt:lpstr>
      <vt:lpstr>Sports (http://www.sportvision.com)</vt:lpstr>
      <vt:lpstr>Smart cars</vt:lpstr>
      <vt:lpstr>Vision-based interaction and games</vt:lpstr>
      <vt:lpstr>Computer vision in space</vt:lpstr>
      <vt:lpstr>Medical imaging</vt:lpstr>
      <vt:lpstr>Vision-Based Robotic Learning of Language</vt:lpstr>
      <vt:lpstr>Vision-Guided Brain-Robot Interfaces</vt:lpstr>
      <vt:lpstr>Current state of the art</vt:lpstr>
      <vt:lpstr>What’s on our plate today?</vt:lpstr>
      <vt:lpstr>Image Formation: Basics</vt:lpstr>
      <vt:lpstr>Sampling and Quantization Process</vt:lpstr>
      <vt:lpstr>Example of a Quantized 2D Image</vt:lpstr>
      <vt:lpstr>What is an image?</vt:lpstr>
      <vt:lpstr>An image as a function</vt:lpstr>
      <vt:lpstr>Digital images</vt:lpstr>
      <vt:lpstr>Image processing</vt:lpstr>
      <vt:lpstr>Image Processing</vt:lpstr>
      <vt:lpstr>What’s on our plate today?</vt:lpstr>
      <vt:lpstr>Suppose we want to zoom an image</vt:lpstr>
      <vt:lpstr>Interpolation</vt:lpstr>
      <vt:lpstr>Neared Neighbor Interpolation</vt:lpstr>
      <vt:lpstr>Other image interpolation techniques</vt:lpstr>
      <vt:lpstr>Comparison of Interpolation Techniques</vt:lpstr>
      <vt:lpstr>What’s on our plate today?</vt:lpstr>
      <vt:lpstr>Recall from Last Time</vt:lpstr>
      <vt:lpstr>Geometric spatial transformations of images</vt:lpstr>
      <vt:lpstr>Affine Transformations</vt:lpstr>
      <vt:lpstr>Affine Transformations (cont.)</vt:lpstr>
      <vt:lpstr>Example of Affine Transformation</vt:lpstr>
      <vt:lpstr>What’s on our plate today?</vt:lpstr>
      <vt:lpstr>Recall from last time</vt:lpstr>
      <vt:lpstr>Image processing for noise reduction</vt:lpstr>
      <vt:lpstr>How do we reduce the effects of noise?</vt:lpstr>
      <vt:lpstr>How do we reduce the effects of noise?</vt:lpstr>
      <vt:lpstr>How do we reduce the effects of noise?</vt:lpstr>
      <vt:lpstr>Mean filtering</vt:lpstr>
      <vt:lpstr>Filtering as cross-correlation</vt:lpstr>
      <vt:lpstr>Kernel for mean filtering</vt:lpstr>
      <vt:lpstr>Kernel for mean filtering</vt:lpstr>
      <vt:lpstr>Example of mean filtering</vt:lpstr>
      <vt:lpstr>Gaussian Filtering</vt:lpstr>
      <vt:lpstr>Mean versus Gaussian filtering</vt:lpstr>
      <vt:lpstr>Convolution</vt:lpstr>
      <vt:lpstr>Why convolution?</vt:lpstr>
      <vt:lpstr>Cross-correlation and template matching</vt:lpstr>
      <vt:lpstr>Nonlinear filters: Median filter</vt:lpstr>
      <vt:lpstr>Comparison of filters (salt-and-pepper noise)</vt:lpstr>
      <vt:lpstr>Comparison of filters (Gaussian noise)</vt:lpstr>
      <vt:lpstr>What’s on our plate today?</vt:lpstr>
      <vt:lpstr>Motivation</vt:lpstr>
      <vt:lpstr>Image sub-sampling</vt:lpstr>
      <vt:lpstr>Image sub-sampling</vt:lpstr>
      <vt:lpstr>Artifacts arising from bad sampling</vt:lpstr>
      <vt:lpstr>2D example</vt:lpstr>
      <vt:lpstr>Sub-sampling with Gaussian pre-filtering</vt:lpstr>
      <vt:lpstr>Sub-sampling with Gaussian pre-filtering</vt:lpstr>
      <vt:lpstr>Compare with...</vt:lpstr>
      <vt:lpstr>Some times we want many resolutions</vt:lpstr>
      <vt:lpstr>Gaussian pyramid construction</vt:lpstr>
      <vt:lpstr>Image resampling</vt:lpstr>
      <vt:lpstr>Image resampling and interpolation</vt:lpstr>
      <vt:lpstr>What’s on our plate today?</vt:lpstr>
      <vt:lpstr>Why extract edges?</vt:lpstr>
      <vt:lpstr>Where do edges come from?</vt:lpstr>
      <vt:lpstr>Edge detection</vt:lpstr>
      <vt:lpstr>Image gradient</vt:lpstr>
      <vt:lpstr>The discrete gradient</vt:lpstr>
      <vt:lpstr>The discrete gradient</vt:lpstr>
      <vt:lpstr>The Sobel operator</vt:lpstr>
      <vt:lpstr>Edge detection using the Sobel operator</vt:lpstr>
      <vt:lpstr>Canny Edge Detector</vt:lpstr>
      <vt:lpstr>Step 4: Thinning (Non-maximum suppression)</vt:lpstr>
      <vt:lpstr>Canny Edge Detector</vt:lpstr>
      <vt:lpstr>The Canny edge detector</vt:lpstr>
      <vt:lpstr>The Canny edge detector: Step 2</vt:lpstr>
      <vt:lpstr>The Canny edge detector: Step 3</vt:lpstr>
      <vt:lpstr>The Canny edge detector: Steps 4 &amp;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Steve Seitz</dc:creator>
  <cp:lastModifiedBy>何 飞</cp:lastModifiedBy>
  <cp:revision>29</cp:revision>
  <dcterms:created xsi:type="dcterms:W3CDTF">2019-10-19T04:02:03Z</dcterms:created>
  <dcterms:modified xsi:type="dcterms:W3CDTF">2019-10-22T01:25:55Z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2009-01-06T00:00:00Z</vt:filetime>
  </property>
  <property fmtid="{D5CDD505-2E9C-101B-9397-08002B2CF9AE}" pid="3" name="Creator">
    <vt:lpwstr>Acrobat PDFMaker 7.0.5 for PowerPoint</vt:lpwstr>
  </property>
  <property fmtid="{D5CDD505-2E9C-101B-9397-08002B2CF9AE}" pid="4" name="LastSaved">
    <vt:filetime>2019-10-19T00:00:00Z</vt:filetime>
  </property>
</Properties>
</file>